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presents the working paper "Can Advertising Fund Free AI? Evidence from ChatGPT's International Advertising Rollout" by Maximilian Kaiser and Christian Schulze (version 1, October 2026, under review). It follows the paper section by section and shows all four figures of the main text. Every number on the slides is taken from the paper; the speaker notes give the section and the printed page of the author version where each slide's content is found. Paper: title page and abstract, p.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research question. Advertising could keep AI assistants free if advertisements do not devalue the product (Condition A) and justify their price (Condition B); the paper follows Moshary (2025) in framing this as a two-sided bargain. Condition A may be particularly difficult for ChatGPT, because the answer is a curated conversational response that can resemble personalized advice rather than a list with visibly separated ads (Hermann, Puntoni, and Schweidel 2026; Salvi, Cuevas, and Horta Ribeiro 2026; Tang et al. 2025). Condition B depends on whether the ads justify their cost, directly through clicks that buy and indirectly through later purchases in other channels (Li and Kannan 2014; Dinner, Van Heerde, and Neslin 2014). Both quantities are normally hidden: the platform does not publish them, and advertisers rarely disclose what their clicks returned. The staggered rollout across nine countries, with the EU untreated, and the traffic and sales data of 1,898 websites let us test both conditions from outside the platform. Paper: Section 1, pp.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1 documents the ad format. The sponsored card (here a headphone retailer) sits below the answer, labeled "Sponsored", with the platform's line that ads do not influence the answers. The design choice matters for both conditions: separation may protect the organic product (Condition A), but separated ads may be less effective (Aribarg and Schwartz 2020), which matters for Condition B. Ads appear on the free and low-priced Go tiers only; Plus and Pro users see none. Paper: Section 1, p. 2; Figure 1, p. 3; Section 2, p.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Ads launched in the United States on February 9, 2026; in Australia, Canada, and New Zealand on April 16; in the United Kingdom on June 4; in Japan and Korea on June 19; and in Brazil and Mexico on August 4 and 6, respectively. The EU remained untreated throughout: its inclusion was announced on August 15, and EU ads went live only after our window closed, on August 24. Treatment is market-level ad availability. The launch week of a country is the first data week on or after its launch date; launch days before that Monday fall into the pre-launch period, which if anything pulls the estimates toward zero. The opportunity for companies to buy ads expanded from an invitation-only launch to self-service access in May 2026 and to conversion-optimized campaigns in June. Paper: Section 2, pp. 3–4; Figure 2, p. 5; Web Appendix B, pp. 23–25.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Panel B shows the raw series behind Condition A: weekly organic ChatGPT referral sessions by region group, before and after each launch, with the EU as the never-treated block. The channel kept growing in every region, which is why the design compares changes in launch countries with changes in the EU rather than before with after. Over the full window, organic ChatGPT accounted for 0.23% of all visits and 0.40% over the window's final four weeks; on the paid referral panel, paid ChatGPT sessions accounted for 0.007% of all visits over the full window and 0.030% over its final four weeks. Shares are of all sessions from every source (Table C.1). Paper: Section 2, p. 4; Figure 2, p. 5; Web Appendix C, pp. 26–30.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data is Google Analytics 4 e-commerce records of the panel websites, provided free of charge by Grips Intelligence, which had no role in the research questions, design, analysis, interpretation, or drafting. The organic referral panel of 1,898 websites sells about $16 billion a year. The paid referral panel of 387 websites contains the financial sample of 102 websites with complete financial tracking, and the cost sample of 31 of those 102 with linked Google Ads records. Organic ChatGPT converted at 1.99% over the full window. Panel C shows that before the rollout it had closed the conversion gap to organic search that Kaiser and Schulze (2026) documented for the channel's first year. The data captures the last click that brought a visitor to a website; it does not reveal prompts, recommendation sets, ad impressions, or subscription tiers. Disclosure: Maximilian Kaiser was previously employed by Grips Intelligence and now serves as its scientific advisor; Christian Schulze declares no competing interests. Paper: Section 2, p. 4; Figure 2, p. 5; Funding and Competing Interests, p. 14; Web Appendices A to C, pp. 21–31.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in plain words. Condition A compares two changes: the change in launch countries against the change in the untreated EU, and organic ChatGPT referrals against organic search referrals to the same website. Factors that affect an online shop or market as a whole cancel out, and same-week comparisons across countries remove common shocks from model releases, competing products, and publicity. The Sun–Abraham estimator keeps already-treated cohorts from serving as controls. Weeks without ChatGPT referrals count as zeros in the volume model rather than dropping out. Estimates are expressed against the pooled pre-launch average of the cohorts rather than a single reference week. Condition B is descriptive rather than causal: it shows the observed outcomes of sessions in each channel, not what an advertiser would have earned by buying one channel instead of another. Paper: Section 3, pp. 5–6; Section 4, p. 9; Web Appendices D, E, J, and O (pp. 32–38, 53–57, 67–68).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Organic referral volume changed by −5.9%, averaged over the first 13 post-launch weeks, with a 95% interval from −12.6% to +1.2% (p = .103; Table F.1). Declines at least this large arose in 10 of 100 placebo rollouts among untreated European countries (Table F.2). Both the interval and the placebo test indicate a decline, but neither establishes it with confidence. These estimates would understate the decline if ChatGPT usage in the treated markets had grown faster than in Europe. OpenAI's regional adoption index suggests that North America outgrew Europe by about 6% in the year before the launch and by about 12% per year over our window. Including the 12% (6%) differential moves the estimate to −8.4% (−7.2%), with 95% intervals from −14.9% to −1.5% (−13.8% to −0.2%) and p = .019 (p = .045); declines of that size arose in 4 (8) of the 100 placebo rollouts (Web Appendix G). In summary, the analyses suggest that the introduction of ads moderately reduced organic referrals, by about 6 to 8% relative to untreated markets. Paper: Section 3, pp. 6–7; Figure 3, p. 8; Tables F.1 and F.2; Web Appendix G, pp. 46–47.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Organic ChatGPT conversion changed by −0.02 percentage points from a 2.21% pre-launch baseline, with a standard error of 0.05 percentage points (p = .648; Table F.3), a decline of about 1% whose interval comfortably includes zero. Declines at least this large arose in 187 of 500 placebo rollouts (Table F.2). The 95% interval and the placebo distribution rule out an immediate average decline larger than 6 and 10% of baseline, respectively (Table H.1). Changes in the customer base have little room to explain this stability: because referral volume fell at most moderately, conversion is measured on nearly the same visitors as before. If conversion is read as a proxy for trust in ChatGPT's advice, the introduction of ads left that trust intact in the early rollout. Paper: Section 3, p. 7; Figure 3, p. 8; Section 3 summary, p. 9; Tables F.2, F.3, H.1.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Users on the Plus and Pro tiers see no ads. These paying users are only about 5% of users but use ChatGPT three (Plus) to eleven (Pro) times as much as free users; if they average five (ten) times as much, users eligible for ads account for about 79% (66%) of referral sessions. Dividing the market-level bounds by that share gives the bounds for eligible users: at most 16 to 19% (19 to 23%) decline in volume. In panel B the 5%-level bound on volume is −13.2%, −15.6%, and −18.5% at one, five, and ten times the free users' usage. Robustness (pp. 7–8): the joint pre-trend test for volume gives p = .109 (Table I.1); dropping the United States cohort leaves volume at −5.8%; dropping the largest websites, individually or the ten largest together, keeps volume between −5.1% and −8.8%. Paper: Section 3, pp. 7–8; Figure 3, p. 8; Table H.1; Web Appendix H, pp. 48–50.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calculation for conversion: dividing the market-level bounds by the 79% (66%) share of sessions from ad-eligible users gives at most a 7 to 12% (9 to 15%) decline in conversion for eligible users. In panel D the conversion bound is −6.1%, −7.3%, and −8.8% of the 2.21% baseline at one, five, and ten times the free users' usage. Robustness (pp. 7–8): joint pre-trend tests give p = .458 for conversion (Table I.1); the test on the United Kingdom's conversion path alone gives p &lt; .001, but removing that country moves the pooled estimate by only a hundredth of a percentage point; dropping the United States cohort leaves conversion at −0.003 percentage points, and dropping any other single country moves it by at most 0.02 percentage points. Paper: Section 3, pp. 7–8; Figure 3, p. 8; Table H.1; Web Appendix H, pp. 48–50.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Figure 4 places both ChatGPT channels among the websites' established channels, each measured against direct traffic, adjusted for website-by-device and device-by-week effects. Among the 102 advertisers of the financial sample, paid ChatGPT visitors convert far less often (log-odds −1.82, p = .011), place orders $79 smaller (p &lt; .001), and generate $2.86 less revenue per session (p = .018). Google's paid search, by contrast, does not differ detectably from direct traffic on any of the three (p = .714, .472, and .182). Organic ChatGPT also does not differ detectably from direct traffic on conversion (p = .368) or revenue per session (p = .469). Paper: Section 4, pp. 9–10; Figure 4, p. 10; Table J.1, p. 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larger paid referral panel of 387 websites, paid ChatGPT visitors bounce more often (log-odds +0.46, p = .002), view 1.4 fewer pages (p &lt; .001), and stay 104 seconds less (p &lt; .001) than direct visitors. Paid search, organic search, and organic ChatGPT visitors all bounce less, view more pages, and stay longer (panels D to F; largest p = .031). Paid ChatGPT is the only channel that falls short of direct traffic on all six metrics of Figure 4. Paper: Section 4, p. 10; Figure 4, p. 10; Table K.2, p. 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US traffic, where ad delivery concentrated, a paid ChatGPT visit generates $0.89 in revenue per session against $2.45 for a paid Google Search visit, a 64% shortfall. Paid ChatGPT visitors buy less often (conversion rates of 0.37% versus 1.17%; adjusted difference −1.87 log-odds, p = .005; Table J.1), and their orders are smaller, by $74 (p &lt; .001). Among the 87 dual-channel advertisers, 97% earn less per ChatGPT visit and 98% convert worse. Most websites make no sale from ChatGPT ads at all: 84% record no paid ChatGPT transaction despite 18,726 paid ChatGPT sessions, and the remaining 14 websites carry all 570 transactions (Table K.1). Parity price: a paid-search click returns $2.45 on average and costs the US-focused advertisers of our cost sample a median of $0.72. A paid ChatGPT visit returns $0.89 and is therefore worth about $0.26 at the same rate of return (between $0.05 and $0.57 when advertisers are resampled). The largest publicly known account paid $1.72 per ChatGPT click (Opascope 2026), more than six times the parity price; that price sits below the recommended starting bid of $3 to $5 per click. Two caveats apply: the parity price assumes similar profit margins in both channels, and it counts only the tracked visit. Matched comparisons around each advertiser's first paid week find no detectable lift in the channels the campaigns did not buy (Table N.1). Paper: Section 4, pp. 9 and 11–12; Tables J.1, K.1, N.1; Web Appendix L, p. 62.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findings in one slide, each with its comparison, sample, and period. Condition A: in the early rollout, the observed damage was moderate. Ads cost ChatGPT about 6 to 8% of its organic referrals relative to untreated markets (95% interval −12.6% to +1.2% before the growth adjustment), and the visitors who still arrived converted as before. The organic referral panel covers 1,898 websites over 60 weeks from June 29, 2025, to August 22, 2026, with five rollout cohorts in nine countries. Because observed ad activity concentrated in the United States and United Kingdom, the pooled estimates describe the early rollout rather than five equally intense rollout cohorts. Condition B: in the first 28 weeks of advertising, a paid ChatGPT visit returned about a third of a paid-search visit's value at about 2.4 times its price; taken together, ChatGPT ads offer more than six times worse value for money than Google Search ads in our data. Only one (small) advertiser in 102 matches the public account's conversion and revenue per visit (Table N.2). No single advertiser drives the shortfall: across the 102 leave-one-out re-estimates, the largest p-value is .015 for conversion and .007 for revenue per session. Paper: Section 3 summary, p. 9; Section 4 summary, pp. 11–12; Section 5, p.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limits, stated once. Condition A is causal under the assumptions of Web Appendix D: it is an intention-to-treat effect of the introduction of ads in a country, measured against the untreated EU and against organic search to the same website. Estimates measure the effect of making ads available in a market, not the effect on an individual known to have seen one. The volume decline is not established with confidence without allowing for faster usage growth outside Europe; the interval excludes zero once the growth differential exceeds about 5% per year. Pre-trend tests have little power against a smooth growth differential. Condition B shows observed outcomes of sessions in each channel, not what an advertiser would have earned by buying one channel instead of another. First-click dates can lag true campaign starts, and the cross-channel intervals rule out only large indirect effects. The matched comparisons at entry can show patterns consistent with additional traffic but cannot separate it from selection. The financing arithmetic of the Discussion is illustrative calculation under stated assumptions, not an estimate from the rollout and not a prediction (Web Appendix P). Paper: Section 2, p. 4; Section 3, pp. 6–8; Section 4, pp. 9–11; Web Appendix O, pp. 67–68.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cite the working paper as shown. The companion site, ecommerceresearch.org/chatgpt-ads, carries the working paper, the full text, the latest version of these slides, and updates by email; the QR code leads there. Contact: Maximilian Kaiser (WU Vienna), research@maximiliankaiser.org; Christian Schulze (Frankfurt School of Finance &amp; Management), email@christian-schulze.de. Related work by the same authors: Kaiser and Schulze (2026), "Frontiers: ChatGPT Referrals to E-Commerce Websites: How Do LLMs Compare Against Traditional Channels?", Marketing Science, 45 (4), 699–715.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4-1.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8-1.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9-1.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10-1.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2" Type="http://schemas.openxmlformats.org/officeDocument/2006/relationships/hyperlink" Target="https://ecommerceresearch.org/chatgpt-ads" TargetMode="External"/><Relationship Id="rId1" Type="http://schemas.openxmlformats.org/officeDocument/2006/relationships/image" Target="../media/image-13-1.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ecommerceresearch.org/chatgpt-ads" TargetMode="External"/><Relationship Id="rId4" Type="http://schemas.openxmlformats.org/officeDocument/2006/relationships/hyperlink" Target="mailto:research@maximiliankaiser.org" TargetMode="External"/><Relationship Id="rId5" Type="http://schemas.openxmlformats.org/officeDocument/2006/relationships/hyperlink" Target="https://www.linkedin.com/in/mk-data-science/" TargetMode="External"/><Relationship Id="rId7" Type="http://schemas.openxmlformats.org/officeDocument/2006/relationships/hyperlink" Target="mailto:email@christian-schulze.de" TargetMode="External"/><Relationship Id="rId8" Type="http://schemas.openxmlformats.org/officeDocument/2006/relationships/hyperlink" Target="https://www.linkedin.com/in/prof-schulze/" TargetMode="External"/><Relationship Id="rId2" Type="http://schemas.openxmlformats.org/officeDocument/2006/relationships/image" Target="../media/image-17-1.png"/><Relationship Id="rId3" Type="http://schemas.openxmlformats.org/officeDocument/2006/relationships/image" Target="../media/image-17-2.png"/><Relationship Id="rId6" Type="http://schemas.openxmlformats.org/officeDocument/2006/relationships/image" Target="../media/image-17-3.png"/><Relationship Id="rId9" Type="http://schemas.openxmlformats.org/officeDocument/2006/relationships/slideLayout" Target="../slideLayouts/slideLayout1.xml"/><Relationship Id="rId10"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D4A"/>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D4896E"/>
          </a:solidFill>
          <a:ln/>
        </p:spPr>
      </p:sp>
      <p:sp>
        <p:nvSpPr>
          <p:cNvPr id="3" name="Text 1"/>
          <p:cNvSpPr/>
          <p:nvPr/>
        </p:nvSpPr>
        <p:spPr>
          <a:xfrm>
            <a:off x="1005840" y="1371600"/>
            <a:ext cx="10058400" cy="365760"/>
          </a:xfrm>
          <a:prstGeom prst="rect">
            <a:avLst/>
          </a:prstGeom>
          <a:noFill/>
          <a:ln/>
        </p:spPr>
        <p:txBody>
          <a:bodyPr wrap="square" lIns="0" tIns="0" rIns="0" bIns="0" rtlCol="0" anchor="ctr"/>
          <a:lstStyle/>
          <a:p>
            <a:pPr indent="0" marL="0">
              <a:buNone/>
            </a:pPr>
            <a:r>
              <a:rPr lang="en-US" sz="1300" b="1" spc="400" kern="0" dirty="0">
                <a:solidFill>
                  <a:srgbClr val="E7B4A1"/>
                </a:solidFill>
                <a:latin typeface="Arial" pitchFamily="34" charset="0"/>
                <a:ea typeface="Arial" pitchFamily="34" charset="-122"/>
                <a:cs typeface="Arial" pitchFamily="34" charset="-120"/>
              </a:rPr>
              <a:t>WORKING PAPER V1 · OCTOBER 2026 · UNDER REVIEW</a:t>
            </a:r>
            <a:endParaRPr lang="en-US" sz="1300" dirty="0"/>
          </a:p>
        </p:txBody>
      </p:sp>
      <p:sp>
        <p:nvSpPr>
          <p:cNvPr id="4" name="Text 2"/>
          <p:cNvSpPr/>
          <p:nvPr/>
        </p:nvSpPr>
        <p:spPr>
          <a:xfrm>
            <a:off x="1005840" y="1828800"/>
            <a:ext cx="10149840" cy="2286000"/>
          </a:xfrm>
          <a:prstGeom prst="rect">
            <a:avLst/>
          </a:prstGeom>
          <a:noFill/>
          <a:ln/>
        </p:spPr>
        <p:txBody>
          <a:bodyPr wrap="square" lIns="0" tIns="0" rIns="0" bIns="0" rtlCol="0" anchor="ctr"/>
          <a:lstStyle/>
          <a:p>
            <a:pPr indent="0" marL="0">
              <a:lnSpc>
                <a:spcPct val="103000"/>
              </a:lnSpc>
              <a:buNone/>
            </a:pPr>
            <a:r>
              <a:rPr lang="en-US" sz="4000" b="1" dirty="0">
                <a:solidFill>
                  <a:srgbClr val="FFFFFF"/>
                </a:solidFill>
                <a:latin typeface="Arial" pitchFamily="34" charset="0"/>
                <a:ea typeface="Arial" pitchFamily="34" charset="-122"/>
                <a:cs typeface="Arial" pitchFamily="34" charset="-120"/>
              </a:rPr>
              <a:t>Can Advertising Fund Free AI? Evidence from ChatGPT’s International Advertising Rollout</a:t>
            </a:r>
            <a:endParaRPr lang="en-US" sz="4000" dirty="0"/>
          </a:p>
        </p:txBody>
      </p:sp>
      <p:sp>
        <p:nvSpPr>
          <p:cNvPr id="5" name="Text 3"/>
          <p:cNvSpPr/>
          <p:nvPr/>
        </p:nvSpPr>
        <p:spPr>
          <a:xfrm>
            <a:off x="1005840" y="4069080"/>
            <a:ext cx="9784080" cy="822960"/>
          </a:xfrm>
          <a:prstGeom prst="rect">
            <a:avLst/>
          </a:prstGeom>
          <a:noFill/>
          <a:ln/>
        </p:spPr>
        <p:txBody>
          <a:bodyPr wrap="square" lIns="0" tIns="0" rIns="0" bIns="0" rtlCol="0" anchor="ctr"/>
          <a:lstStyle/>
          <a:p>
            <a:pPr indent="0" marL="0">
              <a:lnSpc>
                <a:spcPct val="110000"/>
              </a:lnSpc>
              <a:buNone/>
            </a:pPr>
            <a:r>
              <a:rPr lang="en-US" sz="1800" dirty="0">
                <a:solidFill>
                  <a:srgbClr val="C9D6E2"/>
                </a:solidFill>
                <a:latin typeface="Arial" pitchFamily="34" charset="0"/>
                <a:ea typeface="Arial" pitchFamily="34" charset="-122"/>
                <a:cs typeface="Arial" pitchFamily="34" charset="-120"/>
              </a:rPr>
              <a:t>Organic and paid ChatGPT referrals to 1,898 online shops during the staggered rollout of ads, with the European Union untreated.</a:t>
            </a:r>
            <a:endParaRPr lang="en-US" sz="1800" dirty="0"/>
          </a:p>
        </p:txBody>
      </p:sp>
      <p:sp>
        <p:nvSpPr>
          <p:cNvPr id="6" name="Text 4"/>
          <p:cNvSpPr/>
          <p:nvPr/>
        </p:nvSpPr>
        <p:spPr>
          <a:xfrm>
            <a:off x="1005840" y="5212080"/>
            <a:ext cx="10058400" cy="36576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Maximilian Kaiser  ·  Christian Schulze</a:t>
            </a:r>
            <a:endParaRPr lang="en-US" sz="1600" dirty="0"/>
          </a:p>
        </p:txBody>
      </p:sp>
      <p:sp>
        <p:nvSpPr>
          <p:cNvPr id="7" name="Text 5"/>
          <p:cNvSpPr/>
          <p:nvPr/>
        </p:nvSpPr>
        <p:spPr>
          <a:xfrm>
            <a:off x="1005840" y="5577840"/>
            <a:ext cx="10607040" cy="365760"/>
          </a:xfrm>
          <a:prstGeom prst="rect">
            <a:avLst/>
          </a:prstGeom>
          <a:noFill/>
          <a:ln/>
        </p:spPr>
        <p:txBody>
          <a:bodyPr wrap="square" lIns="0" tIns="0" rIns="0" bIns="0" rtlCol="0" anchor="ctr"/>
          <a:lstStyle/>
          <a:p>
            <a:pPr indent="0" marL="0">
              <a:buNone/>
            </a:pPr>
            <a:r>
              <a:rPr lang="en-US" sz="1300" dirty="0">
                <a:solidFill>
                  <a:srgbClr val="E7B4A1"/>
                </a:solidFill>
                <a:latin typeface="Arial" pitchFamily="34" charset="0"/>
                <a:ea typeface="Arial" pitchFamily="34" charset="-122"/>
                <a:cs typeface="Arial" pitchFamily="34" charset="-120"/>
              </a:rPr>
              <a:t>WU Vienna  ·  Frankfurt School of Finance &amp; Management  ·  ecommerceresearch.org/chatgpt-ads</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1 · RESEARCH QUESTION</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The Advertising Bargain</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Shape 3"/>
          <p:cNvSpPr/>
          <p:nvPr/>
        </p:nvSpPr>
        <p:spPr>
          <a:xfrm>
            <a:off x="566928" y="1463040"/>
            <a:ext cx="5321808" cy="3399536"/>
          </a:xfrm>
          <a:prstGeom prst="rect">
            <a:avLst/>
          </a:prstGeom>
          <a:solidFill>
            <a:srgbClr val="FFFFFF"/>
          </a:solidFill>
          <a:ln w="9525">
            <a:solidFill>
              <a:srgbClr val="A85F43"/>
            </a:solidFill>
            <a:prstDash val="solid"/>
          </a:ln>
        </p:spPr>
      </p:sp>
      <p:sp>
        <p:nvSpPr>
          <p:cNvPr id="6" name="Shape 4"/>
          <p:cNvSpPr/>
          <p:nvPr/>
        </p:nvSpPr>
        <p:spPr>
          <a:xfrm>
            <a:off x="566928" y="1463040"/>
            <a:ext cx="5321808" cy="512064"/>
          </a:xfrm>
          <a:prstGeom prst="rect">
            <a:avLst/>
          </a:prstGeom>
          <a:solidFill>
            <a:srgbClr val="A85F43"/>
          </a:solidFill>
          <a:ln w="9525">
            <a:solidFill>
              <a:srgbClr val="A85F43"/>
            </a:solidFill>
            <a:prstDash val="solid"/>
          </a:ln>
        </p:spPr>
      </p:sp>
      <p:sp>
        <p:nvSpPr>
          <p:cNvPr id="7" name="Text 5"/>
          <p:cNvSpPr/>
          <p:nvPr/>
        </p:nvSpPr>
        <p:spPr>
          <a:xfrm>
            <a:off x="822960" y="1463040"/>
            <a:ext cx="4809744" cy="51206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A: a valuable product</a:t>
            </a:r>
            <a:endParaRPr lang="en-US" sz="1600" dirty="0"/>
          </a:p>
        </p:txBody>
      </p:sp>
      <p:sp>
        <p:nvSpPr>
          <p:cNvPr id="8" name="Text 6"/>
          <p:cNvSpPr/>
          <p:nvPr/>
        </p:nvSpPr>
        <p:spPr>
          <a:xfrm>
            <a:off x="822960" y="2176272"/>
            <a:ext cx="4809744" cy="2411984"/>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Advertising must not substantially diminish the value of the service to users.</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If users read organic recommendations as commercially influenced, they may click and buy less often.</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We observe the volume and conversion of organic ChatGPT referrals, a proxy for product value.</a:t>
            </a:r>
            <a:endParaRPr lang="en-US" sz="1800" dirty="0"/>
          </a:p>
        </p:txBody>
      </p:sp>
      <p:sp>
        <p:nvSpPr>
          <p:cNvPr id="9" name="Shape 7"/>
          <p:cNvSpPr/>
          <p:nvPr/>
        </p:nvSpPr>
        <p:spPr>
          <a:xfrm>
            <a:off x="6300216" y="1463040"/>
            <a:ext cx="5321808" cy="3399536"/>
          </a:xfrm>
          <a:prstGeom prst="rect">
            <a:avLst/>
          </a:prstGeom>
          <a:solidFill>
            <a:srgbClr val="FFFFFF"/>
          </a:solidFill>
          <a:ln w="9525">
            <a:solidFill>
              <a:srgbClr val="0B2D4A"/>
            </a:solidFill>
            <a:prstDash val="solid"/>
          </a:ln>
        </p:spPr>
      </p:sp>
      <p:sp>
        <p:nvSpPr>
          <p:cNvPr id="10" name="Shape 8"/>
          <p:cNvSpPr/>
          <p:nvPr/>
        </p:nvSpPr>
        <p:spPr>
          <a:xfrm>
            <a:off x="6300216" y="1463040"/>
            <a:ext cx="5321808" cy="512064"/>
          </a:xfrm>
          <a:prstGeom prst="rect">
            <a:avLst/>
          </a:prstGeom>
          <a:solidFill>
            <a:srgbClr val="0B2D4A"/>
          </a:solidFill>
          <a:ln w="9525">
            <a:solidFill>
              <a:srgbClr val="0B2D4A"/>
            </a:solidFill>
            <a:prstDash val="solid"/>
          </a:ln>
        </p:spPr>
      </p:sp>
      <p:sp>
        <p:nvSpPr>
          <p:cNvPr id="11" name="Text 9"/>
          <p:cNvSpPr/>
          <p:nvPr/>
        </p:nvSpPr>
        <p:spPr>
          <a:xfrm>
            <a:off x="6556248" y="1463040"/>
            <a:ext cx="4809744" cy="51206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B: valuable ads</a:t>
            </a:r>
            <a:endParaRPr lang="en-US" sz="1600" dirty="0"/>
          </a:p>
        </p:txBody>
      </p:sp>
      <p:sp>
        <p:nvSpPr>
          <p:cNvPr id="12" name="Text 10"/>
          <p:cNvSpPr/>
          <p:nvPr/>
        </p:nvSpPr>
        <p:spPr>
          <a:xfrm>
            <a:off x="6556248" y="2176272"/>
            <a:ext cx="4809744" cy="2411984"/>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Advertisements must deliver enough value to advertisers to support the prices the platform needs to charge.</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Their returns must be competitive with established channels such as Google Search.</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We observe what paid clicks were worth to the websites that bought them.</a:t>
            </a:r>
            <a:endParaRPr lang="en-US" sz="1800" dirty="0"/>
          </a:p>
        </p:txBody>
      </p:sp>
      <p:sp>
        <p:nvSpPr>
          <p:cNvPr id="13" name="Shape 11"/>
          <p:cNvSpPr/>
          <p:nvPr/>
        </p:nvSpPr>
        <p:spPr>
          <a:xfrm>
            <a:off x="566928" y="6327648"/>
            <a:ext cx="11055096" cy="0"/>
          </a:xfrm>
          <a:prstGeom prst="line">
            <a:avLst/>
          </a:prstGeom>
          <a:noFill/>
          <a:ln w="6350">
            <a:solidFill>
              <a:srgbClr val="0B2D4A"/>
            </a:solidFill>
            <a:prstDash val="solid"/>
          </a:ln>
        </p:spPr>
      </p:sp>
      <p:sp>
        <p:nvSpPr>
          <p:cNvPr id="14" name="Text 12"/>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5" name="Text 13"/>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1 · FIGURE 1</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Ads displayed in ChatGPT (March 2026)</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5496733"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The sponsored card sits below the answer, labeled and visually separated from it.</a:t>
            </a:r>
            <a:endParaRPr lang="en-US" sz="1800" dirty="0"/>
          </a:p>
        </p:txBody>
      </p:sp>
      <p:pic>
        <p:nvPicPr>
          <p:cNvPr id="6" name="Image 0" descr="/home/ubuntu/ads-teaching-deck/assets/figures/fig1.png">    </p:cNvPr>
          <p:cNvPicPr>
            <a:picLocks noChangeAspect="1"/>
          </p:cNvPicPr>
          <p:nvPr/>
        </p:nvPicPr>
        <p:blipFill>
          <a:blip r:embed="rId1"/>
          <a:stretch>
            <a:fillRect/>
          </a:stretch>
        </p:blipFill>
        <p:spPr>
          <a:xfrm>
            <a:off x="566928" y="2084832"/>
            <a:ext cx="4754561" cy="3657600"/>
          </a:xfrm>
          <a:prstGeom prst="rect">
            <a:avLst/>
          </a:prstGeom>
        </p:spPr>
      </p:pic>
      <p:sp>
        <p:nvSpPr>
          <p:cNvPr id="7" name="Text 4"/>
          <p:cNvSpPr/>
          <p:nvPr/>
        </p:nvSpPr>
        <p:spPr>
          <a:xfrm>
            <a:off x="566928" y="5815584"/>
            <a:ext cx="4754880"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1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Dashed frames mark organic content versus paid content (the sponsored card). Screenshot by the authors, March 2026.</a:t>
            </a:r>
            <a:endParaRPr lang="en-US" sz="1050" dirty="0"/>
          </a:p>
        </p:txBody>
      </p:sp>
      <p:sp>
        <p:nvSpPr>
          <p:cNvPr id="8" name="Text 5"/>
          <p:cNvSpPr/>
          <p:nvPr/>
        </p:nvSpPr>
        <p:spPr>
          <a:xfrm>
            <a:off x="5705856" y="2084832"/>
            <a:ext cx="5916168" cy="2269236"/>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Shown to free-tier and Go-tier users only.</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Organic content: the conversational answer and the product panel with its merchant links.</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Separation may protect the organic product, but it may also reduce the effectiveness of the ads.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Independent sampling found ads on about one quarter of commercial US prompts in July (Deda 2026a).</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03 / 17</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2 · ROLLOUT, DATA, AND OUTCOMES · FIGURE 2A</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Treated cohorts and the never-treated control block</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621513"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Ads launched in five cohorts from February 9, 2026; the EU remained untreated throughout our window.</a:t>
            </a:r>
            <a:endParaRPr lang="en-US" sz="1800" dirty="0"/>
          </a:p>
        </p:txBody>
      </p:sp>
      <p:pic>
        <p:nvPicPr>
          <p:cNvPr id="6" name="Image 0" descr="/home/ubuntu/ads-teaching-deck/assets/figures/fig2A.png">    </p:cNvPr>
          <p:cNvPicPr>
            <a:picLocks noChangeAspect="1"/>
          </p:cNvPicPr>
          <p:nvPr/>
        </p:nvPicPr>
        <p:blipFill>
          <a:blip r:embed="rId1"/>
          <a:stretch>
            <a:fillRect/>
          </a:stretch>
        </p:blipFill>
        <p:spPr>
          <a:xfrm>
            <a:off x="566928" y="2197261"/>
            <a:ext cx="7313371" cy="3432743"/>
          </a:xfrm>
          <a:prstGeom prst="rect">
            <a:avLst/>
          </a:prstGeom>
        </p:spPr>
      </p:pic>
      <p:sp>
        <p:nvSpPr>
          <p:cNvPr id="7" name="Text 4"/>
          <p:cNvSpPr/>
          <p:nvPr/>
        </p:nvSpPr>
        <p:spPr>
          <a:xfrm>
            <a:off x="566928" y="5815584"/>
            <a:ext cx="7313371"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2A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Map of treated cohorts and the untreated EU control block.</a:t>
            </a:r>
            <a:endParaRPr lang="en-US" sz="1050" dirty="0"/>
          </a:p>
        </p:txBody>
      </p:sp>
      <p:sp>
        <p:nvSpPr>
          <p:cNvPr id="8" name="Text 5"/>
          <p:cNvSpPr/>
          <p:nvPr/>
        </p:nvSpPr>
        <p:spPr>
          <a:xfrm>
            <a:off x="8264347" y="2084832"/>
            <a:ext cx="3357677" cy="3062732"/>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United States: February 9, 2026</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Australia, Canada, New Zealand: April 16</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United Kingdom: June 4</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Japan, Korea: June 19</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Brazil, Mexico: August 4 and 6</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EU ads went live on August 24, after our window closed</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2 · ROLLOUT, DATA, AND OUTCOMES · FIGURE 2B</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Weekly organic ChatGPT referrals</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792598"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Organic ChatGPT accounted for 0.23% of all visits over the full window and 0.40% over its final four weeks.</a:t>
            </a:r>
            <a:endParaRPr lang="en-US" sz="1800" dirty="0"/>
          </a:p>
        </p:txBody>
      </p:sp>
      <p:pic>
        <p:nvPicPr>
          <p:cNvPr id="6" name="Image 0" descr="/home/ubuntu/ads-teaching-deck/assets/figures/fig2B.png">    </p:cNvPr>
          <p:cNvPicPr>
            <a:picLocks noChangeAspect="1"/>
          </p:cNvPicPr>
          <p:nvPr/>
        </p:nvPicPr>
        <p:blipFill>
          <a:blip r:embed="rId1"/>
          <a:stretch>
            <a:fillRect/>
          </a:stretch>
        </p:blipFill>
        <p:spPr>
          <a:xfrm>
            <a:off x="566928" y="2084832"/>
            <a:ext cx="5667194" cy="3657600"/>
          </a:xfrm>
          <a:prstGeom prst="rect">
            <a:avLst/>
          </a:prstGeom>
        </p:spPr>
      </p:pic>
      <p:sp>
        <p:nvSpPr>
          <p:cNvPr id="7" name="Text 4"/>
          <p:cNvSpPr/>
          <p:nvPr/>
        </p:nvSpPr>
        <p:spPr>
          <a:xfrm>
            <a:off x="566928" y="5815584"/>
            <a:ext cx="5667194"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2B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Weekly organic ChatGPT referral sessions to the organic referral panel by region group, log scale.</a:t>
            </a:r>
            <a:endParaRPr lang="en-US" sz="1050" dirty="0"/>
          </a:p>
        </p:txBody>
      </p:sp>
      <p:sp>
        <p:nvSpPr>
          <p:cNvPr id="8" name="Text 5"/>
          <p:cNvSpPr/>
          <p:nvPr/>
        </p:nvSpPr>
        <p:spPr>
          <a:xfrm>
            <a:off x="6618170" y="2084832"/>
            <a:ext cx="5003854" cy="1872488"/>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Vertical lines mark launch weeks; the segments after each launch are dotted.</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The never-treated EU is the control block for every rollout cohort.</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Paid ChatGPT: 0.007% of visits over the full window and 0.030% over its final four weeks.</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2 · ROLLOUT, DATA, AND OUTCOMES · FIGURE 2C</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Data: 60 weeks, nearly 10 billion visitor sessions</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195380"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Before the rollout, organic ChatGPT’s conversion rate approximately matched organic search’s.</a:t>
            </a:r>
            <a:endParaRPr lang="en-US" sz="1800" dirty="0"/>
          </a:p>
        </p:txBody>
      </p:sp>
      <p:pic>
        <p:nvPicPr>
          <p:cNvPr id="6" name="Image 0" descr="/home/ubuntu/ads-teaching-deck/assets/figures/fig2C.png">    </p:cNvPr>
          <p:cNvPicPr>
            <a:picLocks noChangeAspect="1"/>
          </p:cNvPicPr>
          <p:nvPr/>
        </p:nvPicPr>
        <p:blipFill>
          <a:blip r:embed="rId1"/>
          <a:stretch>
            <a:fillRect/>
          </a:stretch>
        </p:blipFill>
        <p:spPr>
          <a:xfrm>
            <a:off x="566928" y="2084832"/>
            <a:ext cx="5361497" cy="3657600"/>
          </a:xfrm>
          <a:prstGeom prst="rect">
            <a:avLst/>
          </a:prstGeom>
        </p:spPr>
      </p:pic>
      <p:sp>
        <p:nvSpPr>
          <p:cNvPr id="7" name="Text 4"/>
          <p:cNvSpPr/>
          <p:nvPr/>
        </p:nvSpPr>
        <p:spPr>
          <a:xfrm>
            <a:off x="566928" y="5815584"/>
            <a:ext cx="5361497"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2C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Conversion rates of organic ChatGPT and organic search referrals over each region’s pre-rollout period; for the EU, the period before February 9, 2026.</a:t>
            </a:r>
            <a:endParaRPr lang="en-US" sz="1050" dirty="0"/>
          </a:p>
        </p:txBody>
      </p:sp>
      <p:sp>
        <p:nvSpPr>
          <p:cNvPr id="8" name="Text 5"/>
          <p:cNvSpPr/>
          <p:nvPr/>
        </p:nvSpPr>
        <p:spPr>
          <a:xfrm>
            <a:off x="6312473" y="2084832"/>
            <a:ext cx="5309551" cy="2808732"/>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June 29, 2025, to August 22, 2026, by website, country, device, channel, and week.</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Condition A: 1,898 websites, 22.4 million organic ChatGPT referrals.</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Condition B: 387 websites, 0.45 million paid ChatGPT referrals; 102 with financial tracking, 31 with costs.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Last click only: no prompts, ad impressions, or subscription tiers.</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DESIGN · SECTIONS 3 AND 4, WEB APPENDIX O</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What we estimate</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Shape 3"/>
          <p:cNvSpPr/>
          <p:nvPr/>
        </p:nvSpPr>
        <p:spPr>
          <a:xfrm>
            <a:off x="566928" y="1463040"/>
            <a:ext cx="5321808" cy="4335780"/>
          </a:xfrm>
          <a:prstGeom prst="rect">
            <a:avLst/>
          </a:prstGeom>
          <a:solidFill>
            <a:srgbClr val="FFFFFF"/>
          </a:solidFill>
          <a:ln w="9525">
            <a:solidFill>
              <a:srgbClr val="A85F43"/>
            </a:solidFill>
            <a:prstDash val="solid"/>
          </a:ln>
        </p:spPr>
      </p:sp>
      <p:sp>
        <p:nvSpPr>
          <p:cNvPr id="6" name="Shape 4"/>
          <p:cNvSpPr/>
          <p:nvPr/>
        </p:nvSpPr>
        <p:spPr>
          <a:xfrm>
            <a:off x="566928" y="1463040"/>
            <a:ext cx="5321808" cy="512064"/>
          </a:xfrm>
          <a:prstGeom prst="rect">
            <a:avLst/>
          </a:prstGeom>
          <a:solidFill>
            <a:srgbClr val="A85F43"/>
          </a:solidFill>
          <a:ln w="9525">
            <a:solidFill>
              <a:srgbClr val="A85F43"/>
            </a:solidFill>
            <a:prstDash val="solid"/>
          </a:ln>
        </p:spPr>
      </p:sp>
      <p:sp>
        <p:nvSpPr>
          <p:cNvPr id="7" name="Text 5"/>
          <p:cNvSpPr/>
          <p:nvPr/>
        </p:nvSpPr>
        <p:spPr>
          <a:xfrm>
            <a:off x="822960" y="1463040"/>
            <a:ext cx="4809744" cy="51206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A: causal, the staggered rollout</a:t>
            </a:r>
            <a:endParaRPr lang="en-US" sz="1600" dirty="0"/>
          </a:p>
        </p:txBody>
      </p:sp>
      <p:sp>
        <p:nvSpPr>
          <p:cNvPr id="8" name="Text 6"/>
          <p:cNvSpPr/>
          <p:nvPr/>
        </p:nvSpPr>
        <p:spPr>
          <a:xfrm>
            <a:off x="822960" y="2176272"/>
            <a:ext cx="4809744" cy="3078480"/>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Organic ChatGPT referrals against Google’s organic search, within each website, market, device, and week.</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Every rollout cohort against the never-treated EU (Sun–Abraham estimator).</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Volume: Poisson model of session counts. Conversion: rate difference, weighted at pre-launch levels.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Intention-to-treat effect of ad availability; standard errors clustered by website.</a:t>
            </a:r>
            <a:endParaRPr lang="en-US" sz="1800" dirty="0"/>
          </a:p>
        </p:txBody>
      </p:sp>
      <p:sp>
        <p:nvSpPr>
          <p:cNvPr id="9" name="Shape 7"/>
          <p:cNvSpPr/>
          <p:nvPr/>
        </p:nvSpPr>
        <p:spPr>
          <a:xfrm>
            <a:off x="6300216" y="1463040"/>
            <a:ext cx="5321808" cy="4335780"/>
          </a:xfrm>
          <a:prstGeom prst="rect">
            <a:avLst/>
          </a:prstGeom>
          <a:solidFill>
            <a:srgbClr val="FFFFFF"/>
          </a:solidFill>
          <a:ln w="9525">
            <a:solidFill>
              <a:srgbClr val="0B2D4A"/>
            </a:solidFill>
            <a:prstDash val="solid"/>
          </a:ln>
        </p:spPr>
      </p:sp>
      <p:sp>
        <p:nvSpPr>
          <p:cNvPr id="10" name="Shape 8"/>
          <p:cNvSpPr/>
          <p:nvPr/>
        </p:nvSpPr>
        <p:spPr>
          <a:xfrm>
            <a:off x="6300216" y="1463040"/>
            <a:ext cx="5321808" cy="512064"/>
          </a:xfrm>
          <a:prstGeom prst="rect">
            <a:avLst/>
          </a:prstGeom>
          <a:solidFill>
            <a:srgbClr val="0B2D4A"/>
          </a:solidFill>
          <a:ln w="9525">
            <a:solidFill>
              <a:srgbClr val="0B2D4A"/>
            </a:solidFill>
            <a:prstDash val="solid"/>
          </a:ln>
        </p:spPr>
      </p:sp>
      <p:sp>
        <p:nvSpPr>
          <p:cNvPr id="11" name="Text 9"/>
          <p:cNvSpPr/>
          <p:nvPr/>
        </p:nvSpPr>
        <p:spPr>
          <a:xfrm>
            <a:off x="6556248" y="1463040"/>
            <a:ext cx="4809744" cy="51206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B: descriptive, against paid search</a:t>
            </a:r>
            <a:endParaRPr lang="en-US" sz="1600" dirty="0"/>
          </a:p>
        </p:txBody>
      </p:sp>
      <p:sp>
        <p:nvSpPr>
          <p:cNvPr id="12" name="Text 10"/>
          <p:cNvSpPr/>
          <p:nvPr/>
        </p:nvSpPr>
        <p:spPr>
          <a:xfrm>
            <a:off x="6556248" y="2176272"/>
            <a:ext cx="4809744" cy="3348228"/>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Advertiser entry is self-chosen, not randomized.</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Benchmark: paid Google Search, which the same websites already buy for similar commercial intent.</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Channels compared with direct traffic, adjusted for website-by-device and device-by-week effects.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Parity price: the price at which a ChatGPT click returns as much per dollar as a search click.</a:t>
            </a:r>
            <a:endParaRPr lang="en-US" sz="1800" dirty="0"/>
          </a:p>
        </p:txBody>
      </p:sp>
      <p:sp>
        <p:nvSpPr>
          <p:cNvPr id="13" name="Shape 11"/>
          <p:cNvSpPr/>
          <p:nvPr/>
        </p:nvSpPr>
        <p:spPr>
          <a:xfrm>
            <a:off x="566928" y="6327648"/>
            <a:ext cx="11055096" cy="0"/>
          </a:xfrm>
          <a:prstGeom prst="line">
            <a:avLst/>
          </a:prstGeom>
          <a:noFill/>
          <a:ln w="6350">
            <a:solidFill>
              <a:srgbClr val="0B2D4A"/>
            </a:solidFill>
            <a:prstDash val="solid"/>
          </a:ln>
        </p:spPr>
      </p:sp>
      <p:sp>
        <p:nvSpPr>
          <p:cNvPr id="14" name="Text 12"/>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5" name="Text 13"/>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3 · CONDITION A · FIGURE 3A</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After the introduction of ads, organic referral volume fell by 6 to 8%</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853451"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−5.9% over the first 13 post-launch weeks; −7.2% to −8.4% allowing for faster usage growth outside Europe.</a:t>
            </a:r>
            <a:endParaRPr lang="en-US" sz="1800" dirty="0"/>
          </a:p>
        </p:txBody>
      </p:sp>
      <p:pic>
        <p:nvPicPr>
          <p:cNvPr id="6" name="Image 0" descr="/home/ubuntu/ads-teaching-deck/assets/figures/fig3A.png">    </p:cNvPr>
          <p:cNvPicPr>
            <a:picLocks noChangeAspect="1"/>
          </p:cNvPicPr>
          <p:nvPr/>
        </p:nvPicPr>
        <p:blipFill>
          <a:blip r:embed="rId1"/>
          <a:stretch>
            <a:fillRect/>
          </a:stretch>
        </p:blipFill>
        <p:spPr>
          <a:xfrm>
            <a:off x="566928" y="2084832"/>
            <a:ext cx="4472683" cy="3657600"/>
          </a:xfrm>
          <a:prstGeom prst="rect">
            <a:avLst/>
          </a:prstGeom>
        </p:spPr>
      </p:pic>
      <p:sp>
        <p:nvSpPr>
          <p:cNvPr id="7" name="Text 4"/>
          <p:cNvSpPr/>
          <p:nvPr/>
        </p:nvSpPr>
        <p:spPr>
          <a:xfrm>
            <a:off x="566928" y="5815584"/>
            <a:ext cx="4754880"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3A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Organic ChatGPT referral volume, Poisson model of session counts: Sun–Abraham event study with website-clustered 95% intervals.</a:t>
            </a:r>
            <a:endParaRPr lang="en-US" sz="1050" dirty="0"/>
          </a:p>
        </p:txBody>
      </p:sp>
      <p:sp>
        <p:nvSpPr>
          <p:cNvPr id="8" name="Text 5"/>
          <p:cNvSpPr/>
          <p:nvPr/>
        </p:nvSpPr>
        <p:spPr>
          <a:xfrm>
            <a:off x="5705856" y="2084832"/>
            <a:ext cx="5916168" cy="1602740"/>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95% interval from −12.6% to +1.2% (p = .103).</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Declines at least this large arose in 10 of 100 placebo rollouts.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With the 12% (6%) growth differential: −8.4% (−7.2%), p = .019 (p = .045).</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3 · CONDITION A · FIGURE 3C</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Visitors who still arrived converted as before</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5608450"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Conversion changed by −0.02 percentage points from a 2.21% pre-launch baseline.</a:t>
            </a:r>
            <a:endParaRPr lang="en-US" sz="1800" dirty="0"/>
          </a:p>
        </p:txBody>
      </p:sp>
      <p:pic>
        <p:nvPicPr>
          <p:cNvPr id="6" name="Image 0" descr="/home/ubuntu/ads-teaching-deck/assets/figures/fig3C.png">    </p:cNvPr>
          <p:cNvPicPr>
            <a:picLocks noChangeAspect="1"/>
          </p:cNvPicPr>
          <p:nvPr/>
        </p:nvPicPr>
        <p:blipFill>
          <a:blip r:embed="rId1"/>
          <a:stretch>
            <a:fillRect/>
          </a:stretch>
        </p:blipFill>
        <p:spPr>
          <a:xfrm>
            <a:off x="566928" y="2084832"/>
            <a:ext cx="4637695" cy="3657600"/>
          </a:xfrm>
          <a:prstGeom prst="rect">
            <a:avLst/>
          </a:prstGeom>
        </p:spPr>
      </p:pic>
      <p:sp>
        <p:nvSpPr>
          <p:cNvPr id="7" name="Text 4"/>
          <p:cNvSpPr/>
          <p:nvPr/>
        </p:nvSpPr>
        <p:spPr>
          <a:xfrm>
            <a:off x="566928" y="5815584"/>
            <a:ext cx="4754880"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3C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Conversion rate of organic ChatGPT versus organic search referrals, weighted at pre-launch levels: Sun–Abraham event study, 95% intervals.</a:t>
            </a:r>
            <a:endParaRPr lang="en-US" sz="1050" dirty="0"/>
          </a:p>
        </p:txBody>
      </p:sp>
      <p:sp>
        <p:nvSpPr>
          <p:cNvPr id="8" name="Text 5"/>
          <p:cNvSpPr/>
          <p:nvPr/>
        </p:nvSpPr>
        <p:spPr>
          <a:xfrm>
            <a:off x="5705856" y="2084832"/>
            <a:ext cx="5916168" cy="1872488"/>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Standard error of 0.05 percentage points: a decline of about 1%.</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Declines at least this large arose in 187 of 500 placebo rollouts.</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Ruled out: an immediate average decline larger than 6% (interval) or 10% (placebo) of baseline.</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3 · CONDITION A · FIGURE 3B</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Per eligible user, the bounds are wider: referral volume</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525753"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If ad-eligible users account for 79% (66%) of sessions, volume falls by at most 16 to 19% (19 to 23%).</a:t>
            </a:r>
            <a:endParaRPr lang="en-US" sz="1800" dirty="0"/>
          </a:p>
        </p:txBody>
      </p:sp>
      <p:pic>
        <p:nvPicPr>
          <p:cNvPr id="6" name="Image 0" descr="/home/ubuntu/ads-teaching-deck/assets/figures/fig3B.png">    </p:cNvPr>
          <p:cNvPicPr>
            <a:picLocks noChangeAspect="1"/>
          </p:cNvPicPr>
          <p:nvPr/>
        </p:nvPicPr>
        <p:blipFill>
          <a:blip r:embed="rId1"/>
          <a:stretch>
            <a:fillRect/>
          </a:stretch>
        </p:blipFill>
        <p:spPr>
          <a:xfrm>
            <a:off x="566928" y="2084832"/>
            <a:ext cx="5489951" cy="3657600"/>
          </a:xfrm>
          <a:prstGeom prst="rect">
            <a:avLst/>
          </a:prstGeom>
        </p:spPr>
      </p:pic>
      <p:sp>
        <p:nvSpPr>
          <p:cNvPr id="7" name="Text 4"/>
          <p:cNvSpPr/>
          <p:nvPr/>
        </p:nvSpPr>
        <p:spPr>
          <a:xfrm>
            <a:off x="566928" y="5815584"/>
            <a:ext cx="5489951"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3B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Volume estimate as the share of sessions from ad-eligible users falls from 100% to 66%; markers at one, five, and ten times the free users’ usage.</a:t>
            </a:r>
            <a:endParaRPr lang="en-US" sz="1050" dirty="0"/>
          </a:p>
        </p:txBody>
      </p:sp>
      <p:sp>
        <p:nvSpPr>
          <p:cNvPr id="8" name="Text 5"/>
          <p:cNvSpPr/>
          <p:nvPr/>
        </p:nvSpPr>
        <p:spPr>
          <a:xfrm>
            <a:off x="6440927" y="2084832"/>
            <a:ext cx="5181097" cy="2142236"/>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Plus and Pro users see no ads: about 5% of users, using ChatGPT three to eleven times as much as free users.</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Ruled out at the 5% level: declines beyond −13.2%, −15.6%, and −18.5%.</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Dropping the United States cohort leaves volume at −5.8%.</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3 · CONDITION A · FIGURE 3D</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Per eligible user, the bounds are wider: conversion rate</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6582903"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If ad-eligible users account for 79% (66%) of sessions, conversion falls by at most 7 to 12% (9 to 15%).</a:t>
            </a:r>
            <a:endParaRPr lang="en-US" sz="1800" dirty="0"/>
          </a:p>
        </p:txBody>
      </p:sp>
      <p:pic>
        <p:nvPicPr>
          <p:cNvPr id="6" name="Image 0" descr="/home/ubuntu/ads-teaching-deck/assets/figures/fig3D.png">    </p:cNvPr>
          <p:cNvPicPr>
            <a:picLocks noChangeAspect="1"/>
          </p:cNvPicPr>
          <p:nvPr/>
        </p:nvPicPr>
        <p:blipFill>
          <a:blip r:embed="rId1"/>
          <a:stretch>
            <a:fillRect/>
          </a:stretch>
        </p:blipFill>
        <p:spPr>
          <a:xfrm>
            <a:off x="566928" y="2084832"/>
            <a:ext cx="5374151" cy="3657600"/>
          </a:xfrm>
          <a:prstGeom prst="rect">
            <a:avLst/>
          </a:prstGeom>
        </p:spPr>
      </p:pic>
      <p:sp>
        <p:nvSpPr>
          <p:cNvPr id="7" name="Text 4"/>
          <p:cNvSpPr/>
          <p:nvPr/>
        </p:nvSpPr>
        <p:spPr>
          <a:xfrm>
            <a:off x="566928" y="5815584"/>
            <a:ext cx="5374151"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3D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Conversion estimate relative to the 2.21% baseline as the assumed share of sessions from ad-eligible users falls from 100% to 66%; right axis in percentage points.</a:t>
            </a:r>
            <a:endParaRPr lang="en-US" sz="1050" dirty="0"/>
          </a:p>
        </p:txBody>
      </p:sp>
      <p:sp>
        <p:nvSpPr>
          <p:cNvPr id="8" name="Text 5"/>
          <p:cNvSpPr/>
          <p:nvPr/>
        </p:nvSpPr>
        <p:spPr>
          <a:xfrm>
            <a:off x="6325127" y="2084832"/>
            <a:ext cx="5296897" cy="1602740"/>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Ruled out at the 5% level: declines beyond −6.1%, −7.3%, and −8.8% of baseline.</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Joint pre-trend test for conversion: p = .458.</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Dropping any single country moves conversion by at most 0.02 percentage points.</a:t>
            </a:r>
            <a:endParaRPr lang="en-US" sz="1800" dirty="0"/>
          </a:p>
        </p:txBody>
      </p:sp>
      <p:sp>
        <p:nvSpPr>
          <p:cNvPr id="9" name="Shape 6"/>
          <p:cNvSpPr/>
          <p:nvPr/>
        </p:nvSpPr>
        <p:spPr>
          <a:xfrm>
            <a:off x="566928" y="6327648"/>
            <a:ext cx="11055096" cy="0"/>
          </a:xfrm>
          <a:prstGeom prst="line">
            <a:avLst/>
          </a:prstGeom>
          <a:noFill/>
          <a:ln w="6350">
            <a:solidFill>
              <a:srgbClr val="0B2D4A"/>
            </a:solidFill>
            <a:prstDash val="solid"/>
          </a:ln>
        </p:spPr>
      </p:sp>
      <p:sp>
        <p:nvSpPr>
          <p:cNvPr id="10" name="Text 7"/>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1" name="Text 8"/>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11 / 17</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4 · CONDITION B · FIGURE 4A–C</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Paid ChatGPT trails direct traffic on every metric</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8117357"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Paid ChatGPT converts far less often (log-odds −1.82), with orders $79 smaller and $2.86 less revenue per session than direct traffic.</a:t>
            </a:r>
            <a:endParaRPr lang="en-US" sz="1800" dirty="0"/>
          </a:p>
        </p:txBody>
      </p:sp>
      <p:pic>
        <p:nvPicPr>
          <p:cNvPr id="6" name="Image 0" descr="/home/ubuntu/ads-teaching-deck/assets/figures/fig4ABC.png">    </p:cNvPr>
          <p:cNvPicPr>
            <a:picLocks noChangeAspect="1"/>
          </p:cNvPicPr>
          <p:nvPr/>
        </p:nvPicPr>
        <p:blipFill>
          <a:blip r:embed="rId1"/>
          <a:stretch>
            <a:fillRect/>
          </a:stretch>
        </p:blipFill>
        <p:spPr>
          <a:xfrm>
            <a:off x="566928" y="2394887"/>
            <a:ext cx="11055096" cy="3037490"/>
          </a:xfrm>
          <a:prstGeom prst="rect">
            <a:avLst/>
          </a:prstGeom>
        </p:spPr>
      </p:pic>
      <p:sp>
        <p:nvSpPr>
          <p:cNvPr id="7" name="Text 4"/>
          <p:cNvSpPr/>
          <p:nvPr/>
        </p:nvSpPr>
        <p:spPr>
          <a:xfrm>
            <a:off x="566928" y="5815584"/>
            <a:ext cx="11055096"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4A–C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Conversion rate (log-odds), average order value (USD), and revenue per session (USD), 102 advertisers of the financial sample: differences versus direct traffic, adjusted for website-by-device and device-by-week effects, with 95% intervals. Paid search does not differ detectably from direct traffic on any of the three.</a:t>
            </a:r>
            <a:endParaRPr lang="en-US" sz="1050" dirty="0"/>
          </a:p>
        </p:txBody>
      </p:sp>
      <p:sp>
        <p:nvSpPr>
          <p:cNvPr id="8" name="Shape 5"/>
          <p:cNvSpPr/>
          <p:nvPr/>
        </p:nvSpPr>
        <p:spPr>
          <a:xfrm>
            <a:off x="566928" y="6327648"/>
            <a:ext cx="11055096" cy="0"/>
          </a:xfrm>
          <a:prstGeom prst="line">
            <a:avLst/>
          </a:prstGeom>
          <a:noFill/>
          <a:ln w="6350">
            <a:solidFill>
              <a:srgbClr val="0B2D4A"/>
            </a:solidFill>
            <a:prstDash val="solid"/>
          </a:ln>
        </p:spPr>
      </p:sp>
      <p:sp>
        <p:nvSpPr>
          <p:cNvPr id="9" name="Text 6"/>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0" name="Text 7"/>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12 / 17</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4 · CONDITION B · FIGURE 4D–F</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Paid ChatGPT visitors show weaker engagement</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371600"/>
            <a:ext cx="7882334" cy="603504"/>
          </a:xfrm>
          <a:prstGeom prst="rect">
            <a:avLst/>
          </a:prstGeom>
          <a:noFill/>
          <a:ln/>
        </p:spPr>
        <p:txBody>
          <a:bodyPr wrap="square" lIns="0" tIns="0" rIns="0" bIns="0" rtlCol="0" anchor="t"/>
          <a:lstStyle/>
          <a:p>
            <a:pPr indent="0" marL="0">
              <a:lnSpc>
                <a:spcPct val="100000"/>
              </a:lnSpc>
              <a:buNone/>
            </a:pPr>
            <a:r>
              <a:rPr lang="en-US" sz="1800" b="1" dirty="0">
                <a:solidFill>
                  <a:srgbClr val="A85F43"/>
                </a:solidFill>
                <a:latin typeface="Arial" pitchFamily="34" charset="0"/>
                <a:ea typeface="Arial" pitchFamily="34" charset="-122"/>
                <a:cs typeface="Arial" pitchFamily="34" charset="-120"/>
              </a:rPr>
              <a:t>Takeaway:  </a:t>
            </a:r>
            <a:pPr indent="0" marL="0">
              <a:lnSpc>
                <a:spcPct val="100000"/>
              </a:lnSpc>
              <a:buNone/>
            </a:pPr>
            <a:r>
              <a:rPr lang="en-US" sz="1800" dirty="0">
                <a:solidFill>
                  <a:srgbClr val="0B2D4A"/>
                </a:solidFill>
                <a:latin typeface="Arial" pitchFamily="34" charset="0"/>
                <a:ea typeface="Arial" pitchFamily="34" charset="-122"/>
                <a:cs typeface="Arial" pitchFamily="34" charset="-120"/>
              </a:rPr>
              <a:t>Paid ChatGPT visitors bounce more often (log-odds +0.46), view 1.4 fewer pages, and stay 104 seconds less than direct visitors.</a:t>
            </a:r>
            <a:endParaRPr lang="en-US" sz="1800" dirty="0"/>
          </a:p>
        </p:txBody>
      </p:sp>
      <p:pic>
        <p:nvPicPr>
          <p:cNvPr id="6" name="Image 0" descr="/home/ubuntu/ads-teaching-deck/assets/figures/fig4DEF.png">    </p:cNvPr>
          <p:cNvPicPr>
            <a:picLocks noChangeAspect="1"/>
          </p:cNvPicPr>
          <p:nvPr/>
        </p:nvPicPr>
        <p:blipFill>
          <a:blip r:embed="rId1"/>
          <a:stretch>
            <a:fillRect/>
          </a:stretch>
        </p:blipFill>
        <p:spPr>
          <a:xfrm>
            <a:off x="566928" y="2365080"/>
            <a:ext cx="11055096" cy="3097103"/>
          </a:xfrm>
          <a:prstGeom prst="rect">
            <a:avLst/>
          </a:prstGeom>
        </p:spPr>
      </p:pic>
      <p:sp>
        <p:nvSpPr>
          <p:cNvPr id="7" name="Text 4"/>
          <p:cNvSpPr/>
          <p:nvPr/>
        </p:nvSpPr>
        <p:spPr>
          <a:xfrm>
            <a:off x="566928" y="5815584"/>
            <a:ext cx="11055096" cy="402336"/>
          </a:xfrm>
          <a:prstGeom prst="rect">
            <a:avLst/>
          </a:prstGeom>
          <a:noFill/>
          <a:ln/>
        </p:spPr>
        <p:txBody>
          <a:bodyPr wrap="square" lIns="0" tIns="0" rIns="0" bIns="0" rtlCol="0" anchor="t"/>
          <a:lstStyle/>
          <a:p>
            <a:pPr indent="0" marL="0">
              <a:lnSpc>
                <a:spcPct val="105000"/>
              </a:lnSpc>
              <a:buNone/>
            </a:pPr>
            <a:r>
              <a:rPr lang="en-US" sz="1050" b="1" spc="100" kern="0" dirty="0">
                <a:solidFill>
                  <a:srgbClr val="A85F43"/>
                </a:solidFill>
                <a:latin typeface="Arial" pitchFamily="34" charset="0"/>
                <a:ea typeface="Arial" pitchFamily="34" charset="-122"/>
                <a:cs typeface="Arial" pitchFamily="34" charset="-120"/>
              </a:rPr>
              <a:t>FIG 4D–F   </a:t>
            </a:r>
            <a:pPr indent="0" marL="0">
              <a:lnSpc>
                <a:spcPct val="105000"/>
              </a:lnSpc>
              <a:buNone/>
            </a:pPr>
            <a:r>
              <a:rPr lang="en-US" sz="1050" dirty="0">
                <a:solidFill>
                  <a:srgbClr val="2A4560"/>
                </a:solidFill>
                <a:latin typeface="Arial" pitchFamily="34" charset="0"/>
                <a:ea typeface="Arial" pitchFamily="34" charset="-122"/>
                <a:cs typeface="Arial" pitchFamily="34" charset="-120"/>
              </a:rPr>
              <a:t>Bounce rate (log-odds), pageviews per session, and duration per session (seconds), paid referral panel of 387 websites: differences versus direct traffic with 95% intervals. Paid ChatGPT is the only channel that falls short of direct traffic on all six metrics of Figure 4.</a:t>
            </a:r>
            <a:endParaRPr lang="en-US" sz="1050" dirty="0"/>
          </a:p>
        </p:txBody>
      </p:sp>
      <p:sp>
        <p:nvSpPr>
          <p:cNvPr id="8" name="Shape 5"/>
          <p:cNvSpPr/>
          <p:nvPr/>
        </p:nvSpPr>
        <p:spPr>
          <a:xfrm>
            <a:off x="566928" y="6327648"/>
            <a:ext cx="11055096" cy="0"/>
          </a:xfrm>
          <a:prstGeom prst="line">
            <a:avLst/>
          </a:prstGeom>
          <a:noFill/>
          <a:ln w="6350">
            <a:solidFill>
              <a:srgbClr val="0B2D4A"/>
            </a:solidFill>
            <a:prstDash val="solid"/>
          </a:ln>
        </p:spPr>
      </p:sp>
      <p:sp>
        <p:nvSpPr>
          <p:cNvPr id="9" name="Text 6"/>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0" name="Text 7"/>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SECTION 4 · CONDITION B · US TRAFFIC, FINANCIAL SAMPLE</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400" b="1" dirty="0">
                <a:solidFill>
                  <a:srgbClr val="0B2D4A"/>
                </a:solidFill>
                <a:latin typeface="Arial" pitchFamily="34" charset="0"/>
                <a:ea typeface="Arial" pitchFamily="34" charset="-122"/>
                <a:cs typeface="Arial" pitchFamily="34" charset="-120"/>
              </a:rPr>
              <a:t>Paid ChatGPT visits generated less value for advertisers than paid search</a:t>
            </a:r>
            <a:endParaRPr lang="en-US" sz="24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Shape 3"/>
          <p:cNvSpPr/>
          <p:nvPr/>
        </p:nvSpPr>
        <p:spPr>
          <a:xfrm>
            <a:off x="566928" y="1527048"/>
            <a:ext cx="3441192" cy="2820924"/>
          </a:xfrm>
          <a:prstGeom prst="rect">
            <a:avLst/>
          </a:prstGeom>
          <a:solidFill>
            <a:srgbClr val="DDE3DC"/>
          </a:solidFill>
          <a:ln w="12700">
            <a:solidFill>
              <a:srgbClr val="DDE3DC"/>
            </a:solidFill>
            <a:prstDash val="solid"/>
          </a:ln>
        </p:spPr>
      </p:sp>
      <p:sp>
        <p:nvSpPr>
          <p:cNvPr id="6" name="Shape 4"/>
          <p:cNvSpPr/>
          <p:nvPr/>
        </p:nvSpPr>
        <p:spPr>
          <a:xfrm>
            <a:off x="566928" y="1527048"/>
            <a:ext cx="3441192" cy="82296"/>
          </a:xfrm>
          <a:prstGeom prst="rect">
            <a:avLst/>
          </a:prstGeom>
          <a:solidFill>
            <a:srgbClr val="D4896E"/>
          </a:solidFill>
          <a:ln w="12700">
            <a:solidFill>
              <a:srgbClr val="D4896E"/>
            </a:solidFill>
            <a:prstDash val="solid"/>
          </a:ln>
        </p:spPr>
      </p:sp>
      <p:sp>
        <p:nvSpPr>
          <p:cNvPr id="7" name="Text 5"/>
          <p:cNvSpPr/>
          <p:nvPr/>
        </p:nvSpPr>
        <p:spPr>
          <a:xfrm>
            <a:off x="822960" y="1801368"/>
            <a:ext cx="2929128" cy="868680"/>
          </a:xfrm>
          <a:prstGeom prst="rect">
            <a:avLst/>
          </a:prstGeom>
          <a:noFill/>
          <a:ln/>
        </p:spPr>
        <p:txBody>
          <a:bodyPr wrap="square" lIns="0" tIns="0" rIns="0" bIns="0" rtlCol="0" anchor="ctr"/>
          <a:lstStyle/>
          <a:p>
            <a:pPr algn="ctr" indent="0" marL="0">
              <a:buNone/>
            </a:pPr>
            <a:r>
              <a:rPr lang="en-US" sz="4800" b="1" dirty="0">
                <a:solidFill>
                  <a:srgbClr val="A85F43"/>
                </a:solidFill>
                <a:latin typeface="Arial" pitchFamily="34" charset="0"/>
                <a:ea typeface="Arial" pitchFamily="34" charset="-122"/>
                <a:cs typeface="Arial" pitchFamily="34" charset="-120"/>
              </a:rPr>
              <a:t>$0.89</a:t>
            </a:r>
            <a:endParaRPr lang="en-US" sz="4800" dirty="0"/>
          </a:p>
        </p:txBody>
      </p:sp>
      <p:sp>
        <p:nvSpPr>
          <p:cNvPr id="8" name="Text 6"/>
          <p:cNvSpPr/>
          <p:nvPr/>
        </p:nvSpPr>
        <p:spPr>
          <a:xfrm>
            <a:off x="822960" y="2670048"/>
            <a:ext cx="2929128" cy="411480"/>
          </a:xfrm>
          <a:prstGeom prst="rect">
            <a:avLst/>
          </a:prstGeom>
          <a:noFill/>
          <a:ln/>
        </p:spPr>
        <p:txBody>
          <a:bodyPr wrap="square" lIns="0" tIns="0" rIns="0" bIns="0" rtlCol="0" anchor="ctr"/>
          <a:lstStyle/>
          <a:p>
            <a:pPr algn="ctr" indent="0" marL="0">
              <a:buNone/>
            </a:pPr>
            <a:r>
              <a:rPr lang="en-US" sz="2000" b="1" dirty="0">
                <a:solidFill>
                  <a:srgbClr val="0B2D4A"/>
                </a:solidFill>
                <a:latin typeface="Arial" pitchFamily="34" charset="0"/>
                <a:ea typeface="Arial" pitchFamily="34" charset="-122"/>
                <a:cs typeface="Arial" pitchFamily="34" charset="-120"/>
              </a:rPr>
              <a:t>vs $2.45</a:t>
            </a:r>
            <a:endParaRPr lang="en-US" sz="2000" dirty="0"/>
          </a:p>
        </p:txBody>
      </p:sp>
      <p:sp>
        <p:nvSpPr>
          <p:cNvPr id="9" name="Text 7"/>
          <p:cNvSpPr/>
          <p:nvPr/>
        </p:nvSpPr>
        <p:spPr>
          <a:xfrm>
            <a:off x="822960" y="3264408"/>
            <a:ext cx="2929128" cy="809244"/>
          </a:xfrm>
          <a:prstGeom prst="rect">
            <a:avLst/>
          </a:prstGeom>
          <a:noFill/>
          <a:ln/>
        </p:spPr>
        <p:txBody>
          <a:bodyPr wrap="square" lIns="0" tIns="0" rIns="0" bIns="0" rtlCol="0" anchor="t"/>
          <a:lstStyle/>
          <a:p>
            <a:pPr algn="ctr" indent="0" marL="0">
              <a:lnSpc>
                <a:spcPct val="100000"/>
              </a:lnSpc>
              <a:buNone/>
            </a:pPr>
            <a:r>
              <a:rPr lang="en-US" sz="1800" dirty="0">
                <a:solidFill>
                  <a:srgbClr val="0B2D4A"/>
                </a:solidFill>
                <a:latin typeface="Arial" pitchFamily="34" charset="0"/>
                <a:ea typeface="Arial" pitchFamily="34" charset="-122"/>
                <a:cs typeface="Arial" pitchFamily="34" charset="-120"/>
              </a:rPr>
              <a:t>revenue per session: a 64% shortfall</a:t>
            </a:r>
            <a:endParaRPr lang="en-US" sz="1800" dirty="0"/>
          </a:p>
        </p:txBody>
      </p:sp>
      <p:sp>
        <p:nvSpPr>
          <p:cNvPr id="10" name="Shape 8"/>
          <p:cNvSpPr/>
          <p:nvPr/>
        </p:nvSpPr>
        <p:spPr>
          <a:xfrm>
            <a:off x="4373880" y="1527048"/>
            <a:ext cx="3441192" cy="2820924"/>
          </a:xfrm>
          <a:prstGeom prst="rect">
            <a:avLst/>
          </a:prstGeom>
          <a:solidFill>
            <a:srgbClr val="DDE3DC"/>
          </a:solidFill>
          <a:ln w="12700">
            <a:solidFill>
              <a:srgbClr val="DDE3DC"/>
            </a:solidFill>
            <a:prstDash val="solid"/>
          </a:ln>
        </p:spPr>
      </p:sp>
      <p:sp>
        <p:nvSpPr>
          <p:cNvPr id="11" name="Shape 9"/>
          <p:cNvSpPr/>
          <p:nvPr/>
        </p:nvSpPr>
        <p:spPr>
          <a:xfrm>
            <a:off x="4373880" y="1527048"/>
            <a:ext cx="3441192" cy="82296"/>
          </a:xfrm>
          <a:prstGeom prst="rect">
            <a:avLst/>
          </a:prstGeom>
          <a:solidFill>
            <a:srgbClr val="D4896E"/>
          </a:solidFill>
          <a:ln w="12700">
            <a:solidFill>
              <a:srgbClr val="D4896E"/>
            </a:solidFill>
            <a:prstDash val="solid"/>
          </a:ln>
        </p:spPr>
      </p:sp>
      <p:sp>
        <p:nvSpPr>
          <p:cNvPr id="12" name="Text 10"/>
          <p:cNvSpPr/>
          <p:nvPr/>
        </p:nvSpPr>
        <p:spPr>
          <a:xfrm>
            <a:off x="4629912" y="1801368"/>
            <a:ext cx="2929128" cy="868680"/>
          </a:xfrm>
          <a:prstGeom prst="rect">
            <a:avLst/>
          </a:prstGeom>
          <a:noFill/>
          <a:ln/>
        </p:spPr>
        <p:txBody>
          <a:bodyPr wrap="square" lIns="0" tIns="0" rIns="0" bIns="0" rtlCol="0" anchor="ctr"/>
          <a:lstStyle/>
          <a:p>
            <a:pPr algn="ctr" indent="0" marL="0">
              <a:buNone/>
            </a:pPr>
            <a:r>
              <a:rPr lang="en-US" sz="4800" b="1" dirty="0">
                <a:solidFill>
                  <a:srgbClr val="A85F43"/>
                </a:solidFill>
                <a:latin typeface="Arial" pitchFamily="34" charset="0"/>
                <a:ea typeface="Arial" pitchFamily="34" charset="-122"/>
                <a:cs typeface="Arial" pitchFamily="34" charset="-120"/>
              </a:rPr>
              <a:t>0.37%</a:t>
            </a:r>
            <a:endParaRPr lang="en-US" sz="4800" dirty="0"/>
          </a:p>
        </p:txBody>
      </p:sp>
      <p:sp>
        <p:nvSpPr>
          <p:cNvPr id="13" name="Text 11"/>
          <p:cNvSpPr/>
          <p:nvPr/>
        </p:nvSpPr>
        <p:spPr>
          <a:xfrm>
            <a:off x="4629912" y="2670048"/>
            <a:ext cx="2929128" cy="411480"/>
          </a:xfrm>
          <a:prstGeom prst="rect">
            <a:avLst/>
          </a:prstGeom>
          <a:noFill/>
          <a:ln/>
        </p:spPr>
        <p:txBody>
          <a:bodyPr wrap="square" lIns="0" tIns="0" rIns="0" bIns="0" rtlCol="0" anchor="ctr"/>
          <a:lstStyle/>
          <a:p>
            <a:pPr algn="ctr" indent="0" marL="0">
              <a:buNone/>
            </a:pPr>
            <a:r>
              <a:rPr lang="en-US" sz="2000" b="1" dirty="0">
                <a:solidFill>
                  <a:srgbClr val="0B2D4A"/>
                </a:solidFill>
                <a:latin typeface="Arial" pitchFamily="34" charset="0"/>
                <a:ea typeface="Arial" pitchFamily="34" charset="-122"/>
                <a:cs typeface="Arial" pitchFamily="34" charset="-120"/>
              </a:rPr>
              <a:t>vs 1.17%</a:t>
            </a:r>
            <a:endParaRPr lang="en-US" sz="2000" dirty="0"/>
          </a:p>
        </p:txBody>
      </p:sp>
      <p:sp>
        <p:nvSpPr>
          <p:cNvPr id="14" name="Text 12"/>
          <p:cNvSpPr/>
          <p:nvPr/>
        </p:nvSpPr>
        <p:spPr>
          <a:xfrm>
            <a:off x="4629912" y="3264408"/>
            <a:ext cx="2929128" cy="809244"/>
          </a:xfrm>
          <a:prstGeom prst="rect">
            <a:avLst/>
          </a:prstGeom>
          <a:noFill/>
          <a:ln/>
        </p:spPr>
        <p:txBody>
          <a:bodyPr wrap="square" lIns="0" tIns="0" rIns="0" bIns="0" rtlCol="0" anchor="t"/>
          <a:lstStyle/>
          <a:p>
            <a:pPr algn="ctr" indent="0" marL="0">
              <a:lnSpc>
                <a:spcPct val="100000"/>
              </a:lnSpc>
              <a:buNone/>
            </a:pPr>
            <a:r>
              <a:rPr lang="en-US" sz="1800" dirty="0">
                <a:solidFill>
                  <a:srgbClr val="0B2D4A"/>
                </a:solidFill>
                <a:latin typeface="Arial" pitchFamily="34" charset="0"/>
                <a:ea typeface="Arial" pitchFamily="34" charset="-122"/>
                <a:cs typeface="Arial" pitchFamily="34" charset="-120"/>
              </a:rPr>
              <a:t>conversion rate</a:t>
            </a:r>
            <a:endParaRPr lang="en-US" sz="1800" dirty="0"/>
          </a:p>
        </p:txBody>
      </p:sp>
      <p:sp>
        <p:nvSpPr>
          <p:cNvPr id="15" name="Shape 13"/>
          <p:cNvSpPr/>
          <p:nvPr/>
        </p:nvSpPr>
        <p:spPr>
          <a:xfrm>
            <a:off x="8180832" y="1527048"/>
            <a:ext cx="3441192" cy="2820924"/>
          </a:xfrm>
          <a:prstGeom prst="rect">
            <a:avLst/>
          </a:prstGeom>
          <a:solidFill>
            <a:srgbClr val="DDE3DC"/>
          </a:solidFill>
          <a:ln w="12700">
            <a:solidFill>
              <a:srgbClr val="DDE3DC"/>
            </a:solidFill>
            <a:prstDash val="solid"/>
          </a:ln>
        </p:spPr>
      </p:sp>
      <p:sp>
        <p:nvSpPr>
          <p:cNvPr id="16" name="Shape 14"/>
          <p:cNvSpPr/>
          <p:nvPr/>
        </p:nvSpPr>
        <p:spPr>
          <a:xfrm>
            <a:off x="8180832" y="1527048"/>
            <a:ext cx="3441192" cy="82296"/>
          </a:xfrm>
          <a:prstGeom prst="rect">
            <a:avLst/>
          </a:prstGeom>
          <a:solidFill>
            <a:srgbClr val="D4896E"/>
          </a:solidFill>
          <a:ln w="12700">
            <a:solidFill>
              <a:srgbClr val="D4896E"/>
            </a:solidFill>
            <a:prstDash val="solid"/>
          </a:ln>
        </p:spPr>
      </p:sp>
      <p:sp>
        <p:nvSpPr>
          <p:cNvPr id="17" name="Text 15"/>
          <p:cNvSpPr/>
          <p:nvPr/>
        </p:nvSpPr>
        <p:spPr>
          <a:xfrm>
            <a:off x="8436864" y="1801368"/>
            <a:ext cx="2929128" cy="868680"/>
          </a:xfrm>
          <a:prstGeom prst="rect">
            <a:avLst/>
          </a:prstGeom>
          <a:noFill/>
          <a:ln/>
        </p:spPr>
        <p:txBody>
          <a:bodyPr wrap="square" lIns="0" tIns="0" rIns="0" bIns="0" rtlCol="0" anchor="ctr"/>
          <a:lstStyle/>
          <a:p>
            <a:pPr algn="ctr" indent="0" marL="0">
              <a:buNone/>
            </a:pPr>
            <a:r>
              <a:rPr lang="en-US" sz="4800" b="1" dirty="0">
                <a:solidFill>
                  <a:srgbClr val="A85F43"/>
                </a:solidFill>
                <a:latin typeface="Arial" pitchFamily="34" charset="0"/>
                <a:ea typeface="Arial" pitchFamily="34" charset="-122"/>
                <a:cs typeface="Arial" pitchFamily="34" charset="-120"/>
              </a:rPr>
              <a:t>$0.26</a:t>
            </a:r>
            <a:endParaRPr lang="en-US" sz="4800" dirty="0"/>
          </a:p>
        </p:txBody>
      </p:sp>
      <p:sp>
        <p:nvSpPr>
          <p:cNvPr id="18" name="Text 16"/>
          <p:cNvSpPr/>
          <p:nvPr/>
        </p:nvSpPr>
        <p:spPr>
          <a:xfrm>
            <a:off x="8436864" y="2670048"/>
            <a:ext cx="2929128" cy="411480"/>
          </a:xfrm>
          <a:prstGeom prst="rect">
            <a:avLst/>
          </a:prstGeom>
          <a:noFill/>
          <a:ln/>
        </p:spPr>
        <p:txBody>
          <a:bodyPr wrap="square" lIns="0" tIns="0" rIns="0" bIns="0" rtlCol="0" anchor="ctr"/>
          <a:lstStyle/>
          <a:p>
            <a:pPr algn="ctr" indent="0" marL="0">
              <a:buNone/>
            </a:pPr>
            <a:r>
              <a:rPr lang="en-US" sz="2000" b="1" dirty="0">
                <a:solidFill>
                  <a:srgbClr val="0B2D4A"/>
                </a:solidFill>
                <a:latin typeface="Arial" pitchFamily="34" charset="0"/>
                <a:ea typeface="Arial" pitchFamily="34" charset="-122"/>
                <a:cs typeface="Arial" pitchFamily="34" charset="-120"/>
              </a:rPr>
              <a:t>vs $1.72</a:t>
            </a:r>
            <a:endParaRPr lang="en-US" sz="2000" dirty="0"/>
          </a:p>
        </p:txBody>
      </p:sp>
      <p:sp>
        <p:nvSpPr>
          <p:cNvPr id="19" name="Text 17"/>
          <p:cNvSpPr/>
          <p:nvPr/>
        </p:nvSpPr>
        <p:spPr>
          <a:xfrm>
            <a:off x="8436864" y="3264408"/>
            <a:ext cx="2929128" cy="809244"/>
          </a:xfrm>
          <a:prstGeom prst="rect">
            <a:avLst/>
          </a:prstGeom>
          <a:noFill/>
          <a:ln/>
        </p:spPr>
        <p:txBody>
          <a:bodyPr wrap="square" lIns="0" tIns="0" rIns="0" bIns="0" rtlCol="0" anchor="t"/>
          <a:lstStyle/>
          <a:p>
            <a:pPr algn="ctr" indent="0" marL="0">
              <a:lnSpc>
                <a:spcPct val="100000"/>
              </a:lnSpc>
              <a:buNone/>
            </a:pPr>
            <a:r>
              <a:rPr lang="en-US" sz="1800" dirty="0">
                <a:solidFill>
                  <a:srgbClr val="0B2D4A"/>
                </a:solidFill>
                <a:latin typeface="Arial" pitchFamily="34" charset="0"/>
                <a:ea typeface="Arial" pitchFamily="34" charset="-122"/>
                <a:cs typeface="Arial" pitchFamily="34" charset="-120"/>
              </a:rPr>
              <a:t>parity price per click vs the largest publicly known account’s price</a:t>
            </a:r>
            <a:endParaRPr lang="en-US" sz="1800" dirty="0"/>
          </a:p>
        </p:txBody>
      </p:sp>
      <p:sp>
        <p:nvSpPr>
          <p:cNvPr id="20" name="Text 18"/>
          <p:cNvSpPr/>
          <p:nvPr/>
        </p:nvSpPr>
        <p:spPr>
          <a:xfrm>
            <a:off x="566928" y="4622292"/>
            <a:ext cx="11055096" cy="674370"/>
          </a:xfrm>
          <a:prstGeom prst="rect">
            <a:avLst/>
          </a:prstGeom>
          <a:noFill/>
          <a:ln/>
        </p:spPr>
        <p:txBody>
          <a:bodyPr wrap="square" lIns="0" tIns="0" rIns="0" bIns="0" rtlCol="0" anchor="t"/>
          <a:lstStyle/>
          <a:p>
            <a:pPr indent="0" marL="0">
              <a:lnSpc>
                <a:spcPct val="100000"/>
              </a:lnSpc>
              <a:buNone/>
            </a:pPr>
            <a:r>
              <a:rPr lang="en-US" sz="1500" dirty="0">
                <a:solidFill>
                  <a:srgbClr val="2A4560"/>
                </a:solidFill>
                <a:latin typeface="Arial" pitchFamily="34" charset="0"/>
                <a:ea typeface="Arial" pitchFamily="34" charset="-122"/>
                <a:cs typeface="Arial" pitchFamily="34" charset="-120"/>
              </a:rPr>
              <a:t>Paid ChatGPT vs paid Google Search, 102 advertisers of the financial sample. Within the same shops: conversion −1.87 log-odds (p = .005), orders $74 smaller (p &lt; .001); 97% of the 87 dual-channel advertisers earn less per ChatGPT visit. Parity price at the median paid-search click of $0.72.</a:t>
            </a:r>
            <a:endParaRPr lang="en-US" sz="1500" dirty="0"/>
          </a:p>
        </p:txBody>
      </p:sp>
      <p:sp>
        <p:nvSpPr>
          <p:cNvPr id="21" name="Shape 19"/>
          <p:cNvSpPr/>
          <p:nvPr/>
        </p:nvSpPr>
        <p:spPr>
          <a:xfrm>
            <a:off x="566928" y="6327648"/>
            <a:ext cx="11055096" cy="0"/>
          </a:xfrm>
          <a:prstGeom prst="line">
            <a:avLst/>
          </a:prstGeom>
          <a:noFill/>
          <a:ln w="6350">
            <a:solidFill>
              <a:srgbClr val="0B2D4A"/>
            </a:solidFill>
            <a:prstDash val="solid"/>
          </a:ln>
        </p:spPr>
      </p:sp>
      <p:sp>
        <p:nvSpPr>
          <p:cNvPr id="22" name="Text 20"/>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23" name="Text 21"/>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FINDINGS · SECTIONS 3 TO 5</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What we find in our sample</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Shape 3"/>
          <p:cNvSpPr/>
          <p:nvPr/>
        </p:nvSpPr>
        <p:spPr>
          <a:xfrm>
            <a:off x="566928" y="1463040"/>
            <a:ext cx="5321808" cy="3404108"/>
          </a:xfrm>
          <a:prstGeom prst="rect">
            <a:avLst/>
          </a:prstGeom>
          <a:solidFill>
            <a:srgbClr val="FFFFFF"/>
          </a:solidFill>
          <a:ln w="9525">
            <a:solidFill>
              <a:srgbClr val="A85F43"/>
            </a:solidFill>
            <a:prstDash val="solid"/>
          </a:ln>
        </p:spPr>
      </p:sp>
      <p:sp>
        <p:nvSpPr>
          <p:cNvPr id="6" name="Shape 4"/>
          <p:cNvSpPr/>
          <p:nvPr/>
        </p:nvSpPr>
        <p:spPr>
          <a:xfrm>
            <a:off x="566928" y="1463040"/>
            <a:ext cx="5321808" cy="786384"/>
          </a:xfrm>
          <a:prstGeom prst="rect">
            <a:avLst/>
          </a:prstGeom>
          <a:solidFill>
            <a:srgbClr val="A85F43"/>
          </a:solidFill>
          <a:ln w="9525">
            <a:solidFill>
              <a:srgbClr val="A85F43"/>
            </a:solidFill>
            <a:prstDash val="solid"/>
          </a:ln>
        </p:spPr>
      </p:sp>
      <p:sp>
        <p:nvSpPr>
          <p:cNvPr id="7" name="Text 5"/>
          <p:cNvSpPr/>
          <p:nvPr/>
        </p:nvSpPr>
        <p:spPr>
          <a:xfrm>
            <a:off x="822960" y="1463040"/>
            <a:ext cx="4809744" cy="78638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A: moderately fewer organic referrals, unchanged conversion</a:t>
            </a:r>
            <a:endParaRPr lang="en-US" sz="1600" dirty="0"/>
          </a:p>
        </p:txBody>
      </p:sp>
      <p:sp>
        <p:nvSpPr>
          <p:cNvPr id="8" name="Text 6"/>
          <p:cNvSpPr/>
          <p:nvPr/>
        </p:nvSpPr>
        <p:spPr>
          <a:xfrm>
            <a:off x="822960" y="2450592"/>
            <a:ext cx="4809744" cy="2142236"/>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Volume: −5.9% over the first 13 post-launch weeks against the untreated EU; −7.2% to −8.4% allowing for faster usage growth.</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Conversion: −0.02 percentage points from a 2.21% baseline (p = .648).</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1,898 websites; 60 weeks to August 22, 2026.</a:t>
            </a:r>
            <a:endParaRPr lang="en-US" sz="1800" dirty="0"/>
          </a:p>
        </p:txBody>
      </p:sp>
      <p:sp>
        <p:nvSpPr>
          <p:cNvPr id="9" name="Shape 7"/>
          <p:cNvSpPr/>
          <p:nvPr/>
        </p:nvSpPr>
        <p:spPr>
          <a:xfrm>
            <a:off x="6300216" y="1463040"/>
            <a:ext cx="5321808" cy="3404108"/>
          </a:xfrm>
          <a:prstGeom prst="rect">
            <a:avLst/>
          </a:prstGeom>
          <a:solidFill>
            <a:srgbClr val="FFFFFF"/>
          </a:solidFill>
          <a:ln w="9525">
            <a:solidFill>
              <a:srgbClr val="0B2D4A"/>
            </a:solidFill>
            <a:prstDash val="solid"/>
          </a:ln>
        </p:spPr>
      </p:sp>
      <p:sp>
        <p:nvSpPr>
          <p:cNvPr id="10" name="Shape 8"/>
          <p:cNvSpPr/>
          <p:nvPr/>
        </p:nvSpPr>
        <p:spPr>
          <a:xfrm>
            <a:off x="6300216" y="1463040"/>
            <a:ext cx="5321808" cy="786384"/>
          </a:xfrm>
          <a:prstGeom prst="rect">
            <a:avLst/>
          </a:prstGeom>
          <a:solidFill>
            <a:srgbClr val="0B2D4A"/>
          </a:solidFill>
          <a:ln w="9525">
            <a:solidFill>
              <a:srgbClr val="0B2D4A"/>
            </a:solidFill>
            <a:prstDash val="solid"/>
          </a:ln>
        </p:spPr>
      </p:sp>
      <p:sp>
        <p:nvSpPr>
          <p:cNvPr id="11" name="Text 9"/>
          <p:cNvSpPr/>
          <p:nvPr/>
        </p:nvSpPr>
        <p:spPr>
          <a:xfrm>
            <a:off x="6556248" y="1463040"/>
            <a:ext cx="4809744" cy="786384"/>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Condition B: advertiser value remains unproven</a:t>
            </a:r>
            <a:endParaRPr lang="en-US" sz="1600" dirty="0"/>
          </a:p>
        </p:txBody>
      </p:sp>
      <p:sp>
        <p:nvSpPr>
          <p:cNvPr id="12" name="Text 10"/>
          <p:cNvSpPr/>
          <p:nvPr/>
        </p:nvSpPr>
        <p:spPr>
          <a:xfrm>
            <a:off x="6556248" y="2450592"/>
            <a:ext cx="4809744" cy="1872488"/>
          </a:xfrm>
          <a:prstGeom prst="rect">
            <a:avLst/>
          </a:prstGeom>
          <a:noFill/>
          <a:ln/>
        </p:spPr>
        <p:txBody>
          <a:bodyPr wrap="square" lIns="0" tIns="0" rIns="0" bIns="0" rtlCol="0" anchor="t"/>
          <a:lstStyle/>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Revenue per session (US): $0.89 for paid ChatGPT against $2.45 for paid search.</a:t>
            </a:r>
            <a:endParaRPr lang="en-US" sz="1800" dirty="0"/>
          </a:p>
          <a:p>
            <a:pPr marL="219456" indent="-219456">
              <a:lnSpc>
                <a:spcPct val="100000"/>
              </a:lnSpc>
              <a:spcAft>
                <a:spcPts val="1000"/>
              </a:spcAft>
              <a:buSzPct val="100000"/>
              <a:buChar char="•"/>
            </a:pPr>
            <a:r>
              <a:rPr lang="en-US" sz="1800" dirty="0">
                <a:solidFill>
                  <a:srgbClr val="0B2D4A"/>
                </a:solidFill>
                <a:latin typeface="Arial" pitchFamily="34" charset="0"/>
                <a:ea typeface="Arial" pitchFamily="34" charset="-122"/>
                <a:cs typeface="Arial" pitchFamily="34" charset="-120"/>
              </a:rPr>
              <a:t>Parity price about $0.26 per click; the largest publicly known account paid $1.72.</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387 websites, 102 with financial tracking, 31 with costs; the first 28 weeks of advertising.</a:t>
            </a:r>
            <a:endParaRPr lang="en-US" sz="1800" dirty="0"/>
          </a:p>
        </p:txBody>
      </p:sp>
      <p:sp>
        <p:nvSpPr>
          <p:cNvPr id="13" name="Shape 11"/>
          <p:cNvSpPr/>
          <p:nvPr/>
        </p:nvSpPr>
        <p:spPr>
          <a:xfrm>
            <a:off x="566928" y="6327648"/>
            <a:ext cx="11055096" cy="0"/>
          </a:xfrm>
          <a:prstGeom prst="line">
            <a:avLst/>
          </a:prstGeom>
          <a:noFill/>
          <a:ln w="6350">
            <a:solidFill>
              <a:srgbClr val="0B2D4A"/>
            </a:solidFill>
            <a:prstDash val="solid"/>
          </a:ln>
        </p:spPr>
      </p:sp>
      <p:sp>
        <p:nvSpPr>
          <p:cNvPr id="14" name="Text 12"/>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5" name="Text 13"/>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66928" y="329184"/>
            <a:ext cx="11055096" cy="256032"/>
          </a:xfrm>
          <a:prstGeom prst="rect">
            <a:avLst/>
          </a:prstGeom>
          <a:noFill/>
          <a:ln/>
        </p:spPr>
        <p:txBody>
          <a:bodyPr wrap="square" lIns="0" tIns="0" rIns="0" bIns="0" rtlCol="0" anchor="ctr"/>
          <a:lstStyle/>
          <a:p>
            <a:pPr indent="0" marL="0">
              <a:buNone/>
            </a:pPr>
            <a:r>
              <a:rPr lang="en-US" sz="1100" b="1" spc="300" kern="0" dirty="0">
                <a:solidFill>
                  <a:srgbClr val="A85F43"/>
                </a:solidFill>
                <a:latin typeface="Arial" pitchFamily="34" charset="0"/>
                <a:ea typeface="Arial" pitchFamily="34" charset="-122"/>
                <a:cs typeface="Arial" pitchFamily="34" charset="-120"/>
              </a:rPr>
              <a:t>SCOPE AND LIMITS · WEB APPENDIX O</a:t>
            </a:r>
            <a:endParaRPr lang="en-US" sz="1100" dirty="0"/>
          </a:p>
        </p:txBody>
      </p:sp>
      <p:sp>
        <p:nvSpPr>
          <p:cNvPr id="3" name="Text 1"/>
          <p:cNvSpPr/>
          <p:nvPr/>
        </p:nvSpPr>
        <p:spPr>
          <a:xfrm>
            <a:off x="566928" y="585216"/>
            <a:ext cx="11055096" cy="512064"/>
          </a:xfrm>
          <a:prstGeom prst="rect">
            <a:avLst/>
          </a:prstGeom>
          <a:noFill/>
          <a:ln/>
        </p:spPr>
        <p:txBody>
          <a:bodyPr wrap="square" lIns="0" tIns="0" rIns="0" bIns="0" rtlCol="0" anchor="ctr"/>
          <a:lstStyle/>
          <a:p>
            <a:pPr indent="0" marL="0">
              <a:buNone/>
            </a:pPr>
            <a:r>
              <a:rPr lang="en-US" sz="2600" b="1" dirty="0">
                <a:solidFill>
                  <a:srgbClr val="0B2D4A"/>
                </a:solidFill>
                <a:latin typeface="Arial" pitchFamily="34" charset="0"/>
                <a:ea typeface="Arial" pitchFamily="34" charset="-122"/>
                <a:cs typeface="Arial" pitchFamily="34" charset="-120"/>
              </a:rPr>
              <a:t>What the data can show</a:t>
            </a:r>
            <a:endParaRPr lang="en-US" sz="2600" dirty="0"/>
          </a:p>
        </p:txBody>
      </p:sp>
      <p:sp>
        <p:nvSpPr>
          <p:cNvPr id="4" name="Shape 2"/>
          <p:cNvSpPr/>
          <p:nvPr/>
        </p:nvSpPr>
        <p:spPr>
          <a:xfrm>
            <a:off x="566928" y="1188720"/>
            <a:ext cx="11055096" cy="0"/>
          </a:xfrm>
          <a:prstGeom prst="line">
            <a:avLst/>
          </a:prstGeom>
          <a:noFill/>
          <a:ln w="9525">
            <a:solidFill>
              <a:srgbClr val="0B2D4A"/>
            </a:solidFill>
            <a:prstDash val="solid"/>
          </a:ln>
        </p:spPr>
      </p:sp>
      <p:sp>
        <p:nvSpPr>
          <p:cNvPr id="5" name="Text 3"/>
          <p:cNvSpPr/>
          <p:nvPr/>
        </p:nvSpPr>
        <p:spPr>
          <a:xfrm>
            <a:off x="566928" y="1481328"/>
            <a:ext cx="7077456" cy="3307080"/>
          </a:xfrm>
          <a:prstGeom prst="rect">
            <a:avLst/>
          </a:prstGeom>
          <a:noFill/>
          <a:ln/>
        </p:spPr>
        <p:txBody>
          <a:bodyPr wrap="square" lIns="0" tIns="0" rIns="0" bIns="0" rtlCol="0" anchor="t"/>
          <a:lstStyle/>
          <a:p>
            <a:pPr marL="219456" indent="-219456">
              <a:lnSpc>
                <a:spcPct val="100000"/>
              </a:lnSpc>
              <a:spcAft>
                <a:spcPts val="1200"/>
              </a:spcAft>
              <a:buSzPct val="100000"/>
              <a:buChar char="•"/>
            </a:pPr>
            <a:r>
              <a:rPr lang="en-US" sz="1800" dirty="0">
                <a:solidFill>
                  <a:srgbClr val="0B2D4A"/>
                </a:solidFill>
                <a:latin typeface="Arial" pitchFamily="34" charset="0"/>
                <a:ea typeface="Arial" pitchFamily="34" charset="-122"/>
                <a:cs typeface="Arial" pitchFamily="34" charset="-120"/>
              </a:rPr>
              <a:t>Treatment is market-level ad availability, not an individual user’s exposure to an ad.</a:t>
            </a:r>
            <a:endParaRPr lang="en-US" sz="1800" dirty="0"/>
          </a:p>
          <a:p>
            <a:pPr marL="219456" indent="-219456">
              <a:lnSpc>
                <a:spcPct val="100000"/>
              </a:lnSpc>
              <a:spcAft>
                <a:spcPts val="1200"/>
              </a:spcAft>
              <a:buSzPct val="100000"/>
              <a:buChar char="•"/>
            </a:pPr>
            <a:r>
              <a:rPr lang="en-US" sz="1800" dirty="0">
                <a:solidFill>
                  <a:srgbClr val="0B2D4A"/>
                </a:solidFill>
                <a:latin typeface="Arial" pitchFamily="34" charset="0"/>
                <a:ea typeface="Arial" pitchFamily="34" charset="-122"/>
                <a:cs typeface="Arial" pitchFamily="34" charset="-120"/>
              </a:rPr>
              <a:t>Without the usage-growth adjustment, the volume interval includes zero (p = .103).</a:t>
            </a:r>
            <a:endParaRPr lang="en-US" sz="1800" dirty="0"/>
          </a:p>
          <a:p>
            <a:pPr marL="219456" indent="-219456">
              <a:lnSpc>
                <a:spcPct val="100000"/>
              </a:lnSpc>
              <a:spcAft>
                <a:spcPts val="1200"/>
              </a:spcAft>
              <a:buSzPct val="100000"/>
              <a:buChar char="•"/>
            </a:pPr>
            <a:r>
              <a:rPr lang="en-US" sz="1800" dirty="0">
                <a:solidFill>
                  <a:srgbClr val="0B2D4A"/>
                </a:solidFill>
                <a:latin typeface="Arial" pitchFamily="34" charset="0"/>
                <a:ea typeface="Arial" pitchFamily="34" charset="-122"/>
                <a:cs typeface="Arial" pitchFamily="34" charset="-120"/>
              </a:rPr>
              <a:t>Ad activity concentrated in the United States and United Kingdom: the estimates describe the early rollout.</a:t>
            </a:r>
            <a:endParaRPr lang="en-US" sz="1800" dirty="0"/>
          </a:p>
          <a:p>
            <a:pPr marL="219456" indent="-219456">
              <a:lnSpc>
                <a:spcPct val="100000"/>
              </a:lnSpc>
              <a:spcAft>
                <a:spcPts val="1200"/>
              </a:spcAft>
              <a:buSzPct val="100000"/>
              <a:buChar char="•"/>
            </a:pPr>
            <a:r>
              <a:rPr lang="en-US" sz="1800" dirty="0">
                <a:solidFill>
                  <a:srgbClr val="0B2D4A"/>
                </a:solidFill>
                <a:latin typeface="Arial" pitchFamily="34" charset="0"/>
                <a:ea typeface="Arial" pitchFamily="34" charset="-122"/>
                <a:cs typeface="Arial" pitchFamily="34" charset="-120"/>
              </a:rPr>
              <a:t>Condition B is descriptive: advertiser entry is self-chosen, and campaigns that never produced a click are invisible.</a:t>
            </a:r>
            <a:endParaRPr lang="en-US" sz="1800" dirty="0"/>
          </a:p>
          <a:p>
            <a:pPr marL="219456" indent="-219456">
              <a:lnSpc>
                <a:spcPct val="100000"/>
              </a:lnSpc>
              <a:buSzPct val="100000"/>
              <a:buChar char="•"/>
            </a:pPr>
            <a:r>
              <a:rPr lang="en-US" sz="1800" dirty="0">
                <a:solidFill>
                  <a:srgbClr val="0B2D4A"/>
                </a:solidFill>
                <a:latin typeface="Arial" pitchFamily="34" charset="0"/>
                <a:ea typeface="Arial" pitchFamily="34" charset="-122"/>
                <a:cs typeface="Arial" pitchFamily="34" charset="-120"/>
              </a:rPr>
              <a:t>The parity price assumes similar profit margins in both channels and counts only the tracked visit.</a:t>
            </a:r>
            <a:endParaRPr lang="en-US" sz="1800" dirty="0"/>
          </a:p>
        </p:txBody>
      </p:sp>
      <p:sp>
        <p:nvSpPr>
          <p:cNvPr id="6" name="Shape 4"/>
          <p:cNvSpPr/>
          <p:nvPr/>
        </p:nvSpPr>
        <p:spPr>
          <a:xfrm>
            <a:off x="8055864" y="1481328"/>
            <a:ext cx="3566160" cy="2094992"/>
          </a:xfrm>
          <a:prstGeom prst="rect">
            <a:avLst/>
          </a:prstGeom>
          <a:solidFill>
            <a:srgbClr val="DDE3DC"/>
          </a:solidFill>
          <a:ln w="12700">
            <a:solidFill>
              <a:srgbClr val="DDE3DC"/>
            </a:solidFill>
            <a:prstDash val="solid"/>
          </a:ln>
        </p:spPr>
      </p:sp>
      <p:sp>
        <p:nvSpPr>
          <p:cNvPr id="7" name="Shape 5"/>
          <p:cNvSpPr/>
          <p:nvPr/>
        </p:nvSpPr>
        <p:spPr>
          <a:xfrm>
            <a:off x="8055864" y="1481328"/>
            <a:ext cx="54864" cy="2094992"/>
          </a:xfrm>
          <a:prstGeom prst="rect">
            <a:avLst/>
          </a:prstGeom>
          <a:solidFill>
            <a:srgbClr val="D4896E"/>
          </a:solidFill>
          <a:ln w="12700">
            <a:solidFill>
              <a:srgbClr val="D4896E"/>
            </a:solidFill>
            <a:prstDash val="solid"/>
          </a:ln>
        </p:spPr>
      </p:sp>
      <p:sp>
        <p:nvSpPr>
          <p:cNvPr id="8" name="Text 6"/>
          <p:cNvSpPr/>
          <p:nvPr/>
        </p:nvSpPr>
        <p:spPr>
          <a:xfrm>
            <a:off x="8311896" y="1737360"/>
            <a:ext cx="3054096" cy="310896"/>
          </a:xfrm>
          <a:prstGeom prst="rect">
            <a:avLst/>
          </a:prstGeom>
          <a:noFill/>
          <a:ln/>
        </p:spPr>
        <p:txBody>
          <a:bodyPr wrap="square" lIns="0" tIns="0" rIns="0" bIns="0" rtlCol="0" anchor="t"/>
          <a:lstStyle/>
          <a:p>
            <a:pPr indent="0" marL="0">
              <a:buNone/>
            </a:pPr>
            <a:r>
              <a:rPr lang="en-US" sz="1600" b="1" dirty="0">
                <a:solidFill>
                  <a:srgbClr val="0B2D4A"/>
                </a:solidFill>
                <a:latin typeface="Arial" pitchFamily="34" charset="0"/>
                <a:ea typeface="Arial" pitchFamily="34" charset="-122"/>
                <a:cs typeface="Arial" pitchFamily="34" charset="-120"/>
              </a:rPr>
              <a:t>What we do not observe</a:t>
            </a:r>
            <a:endParaRPr lang="en-US" sz="1600" dirty="0"/>
          </a:p>
        </p:txBody>
      </p:sp>
      <p:sp>
        <p:nvSpPr>
          <p:cNvPr id="9" name="Text 7"/>
          <p:cNvSpPr/>
          <p:nvPr/>
        </p:nvSpPr>
        <p:spPr>
          <a:xfrm>
            <a:off x="8311896" y="2121408"/>
            <a:ext cx="3054096" cy="1198880"/>
          </a:xfrm>
          <a:prstGeom prst="rect">
            <a:avLst/>
          </a:prstGeom>
          <a:noFill/>
          <a:ln/>
        </p:spPr>
        <p:txBody>
          <a:bodyPr wrap="square" lIns="0" tIns="0" rIns="0" bIns="0" rtlCol="0" anchor="t"/>
          <a:lstStyle/>
          <a:p>
            <a:pPr indent="0" marL="0">
              <a:lnSpc>
                <a:spcPct val="100000"/>
              </a:lnSpc>
              <a:buNone/>
            </a:pPr>
            <a:r>
              <a:rPr lang="en-US" sz="1600" dirty="0">
                <a:solidFill>
                  <a:srgbClr val="0B2D4A"/>
                </a:solidFill>
                <a:latin typeface="Arial" pitchFamily="34" charset="0"/>
                <a:ea typeface="Arial" pitchFamily="34" charset="-122"/>
                <a:cs typeface="Arial" pitchFamily="34" charset="-120"/>
              </a:rPr>
              <a:t>Prompts, recommendation sets, ad impressions, subscription tiers, and behavior inside ChatGPT. Neither outcome measures user trust directly.</a:t>
            </a:r>
            <a:endParaRPr lang="en-US" sz="1600" dirty="0"/>
          </a:p>
        </p:txBody>
      </p:sp>
      <p:sp>
        <p:nvSpPr>
          <p:cNvPr id="10" name="Shape 8"/>
          <p:cNvSpPr/>
          <p:nvPr/>
        </p:nvSpPr>
        <p:spPr>
          <a:xfrm>
            <a:off x="566928" y="6327648"/>
            <a:ext cx="11055096" cy="0"/>
          </a:xfrm>
          <a:prstGeom prst="line">
            <a:avLst/>
          </a:prstGeom>
          <a:noFill/>
          <a:ln w="6350">
            <a:solidFill>
              <a:srgbClr val="0B2D4A"/>
            </a:solidFill>
            <a:prstDash val="solid"/>
          </a:ln>
        </p:spPr>
      </p:sp>
      <p:sp>
        <p:nvSpPr>
          <p:cNvPr id="11" name="Text 9"/>
          <p:cNvSpPr/>
          <p:nvPr/>
        </p:nvSpPr>
        <p:spPr>
          <a:xfrm>
            <a:off x="566928" y="6382512"/>
            <a:ext cx="9592056" cy="274320"/>
          </a:xfrm>
          <a:prstGeom prst="rect">
            <a:avLst/>
          </a:prstGeom>
          <a:noFill/>
          <a:ln/>
        </p:spPr>
        <p:txBody>
          <a:bodyPr wrap="square" lIns="0" tIns="0" rIns="0" bIns="0" rtlCol="0" anchor="ctr"/>
          <a:lstStyle/>
          <a:p>
            <a:pPr indent="0" marL="0">
              <a:buNone/>
            </a:pPr>
            <a:r>
              <a:rPr lang="en-US" sz="1000" dirty="0">
                <a:solidFill>
                  <a:srgbClr val="2A4560"/>
                </a:solidFill>
                <a:latin typeface="Arial" pitchFamily="34" charset="0"/>
                <a:ea typeface="Arial" pitchFamily="34" charset="-122"/>
                <a:cs typeface="Arial" pitchFamily="34" charset="-120"/>
              </a:rPr>
              <a:t>Working paper v1 · </a:t>
            </a:r>
            <a:pPr indent="0" marL="0">
              <a:buNone/>
            </a:pPr>
            <a:r>
              <a:rPr lang="en-US" sz="1000" u="none" dirty="0">
                <a:solidFill>
                  <a:srgbClr val="A85F43"/>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1000" dirty="0"/>
          </a:p>
        </p:txBody>
      </p:sp>
      <p:sp>
        <p:nvSpPr>
          <p:cNvPr id="12" name="Text 10"/>
          <p:cNvSpPr/>
          <p:nvPr/>
        </p:nvSpPr>
        <p:spPr>
          <a:xfrm>
            <a:off x="10158984" y="6382512"/>
            <a:ext cx="1463040" cy="274320"/>
          </a:xfrm>
          <a:prstGeom prst="rect">
            <a:avLst/>
          </a:prstGeom>
          <a:noFill/>
          <a:ln/>
        </p:spPr>
        <p:txBody>
          <a:bodyPr wrap="square" lIns="0" tIns="0" rIns="0" bIns="0" rtlCol="0" anchor="ctr"/>
          <a:lstStyle/>
          <a:p>
            <a:pPr algn="r" indent="0" marL="0">
              <a:buNone/>
            </a:pPr>
            <a:r>
              <a:rPr lang="en-US" sz="1000" b="1" spc="100" kern="0" dirty="0">
                <a:solidFill>
                  <a:srgbClr val="2A4560"/>
                </a:solidFill>
                <a:latin typeface="Arial" pitchFamily="34" charset="0"/>
                <a:ea typeface="Arial" pitchFamily="34" charset="-122"/>
                <a:cs typeface="Arial"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B2D4A"/>
        </a:solidFill>
      </p:bgPr>
    </p:bg>
    <p:spTree>
      <p:nvGrpSpPr>
        <p:cNvPr id="1" name=""/>
        <p:cNvGrpSpPr/>
        <p:nvPr/>
      </p:nvGrpSpPr>
      <p:grpSpPr>
        <a:xfrm>
          <a:off x="0" y="0"/>
          <a:ext cx="0" cy="0"/>
          <a:chOff x="0" y="0"/>
          <a:chExt cx="0" cy="0"/>
        </a:xfrm>
      </p:grpSpPr>
      <p:sp>
        <p:nvSpPr>
          <p:cNvPr id="2" name="Shape 0"/>
          <p:cNvSpPr/>
          <p:nvPr/>
        </p:nvSpPr>
        <p:spPr>
          <a:xfrm>
            <a:off x="0" y="0"/>
            <a:ext cx="91440" cy="6858000"/>
          </a:xfrm>
          <a:prstGeom prst="rect">
            <a:avLst/>
          </a:prstGeom>
          <a:solidFill>
            <a:srgbClr val="D4896E"/>
          </a:solidFill>
          <a:ln/>
        </p:spPr>
      </p:sp>
      <p:sp>
        <p:nvSpPr>
          <p:cNvPr id="3" name="Text 1"/>
          <p:cNvSpPr/>
          <p:nvPr/>
        </p:nvSpPr>
        <p:spPr>
          <a:xfrm>
            <a:off x="914400" y="566928"/>
            <a:ext cx="8348472" cy="320040"/>
          </a:xfrm>
          <a:prstGeom prst="rect">
            <a:avLst/>
          </a:prstGeom>
          <a:noFill/>
          <a:ln/>
        </p:spPr>
        <p:txBody>
          <a:bodyPr wrap="square" lIns="0" tIns="0" rIns="0" bIns="0" rtlCol="0" anchor="ctr"/>
          <a:lstStyle/>
          <a:p>
            <a:pPr indent="0" marL="0">
              <a:buNone/>
            </a:pPr>
            <a:r>
              <a:rPr lang="en-US" sz="1300" b="1" spc="400" kern="0" dirty="0">
                <a:solidFill>
                  <a:srgbClr val="E7B4A1"/>
                </a:solidFill>
                <a:latin typeface="Arial" pitchFamily="34" charset="0"/>
                <a:ea typeface="Arial" pitchFamily="34" charset="-122"/>
                <a:cs typeface="Arial" pitchFamily="34" charset="-120"/>
              </a:rPr>
              <a:t>PAPER, SLIDES AND UPDATES</a:t>
            </a:r>
            <a:endParaRPr lang="en-US" sz="1300" dirty="0"/>
          </a:p>
        </p:txBody>
      </p:sp>
      <p:sp>
        <p:nvSpPr>
          <p:cNvPr id="4" name="Text 2"/>
          <p:cNvSpPr/>
          <p:nvPr/>
        </p:nvSpPr>
        <p:spPr>
          <a:xfrm>
            <a:off x="914400" y="932688"/>
            <a:ext cx="8439912" cy="640080"/>
          </a:xfrm>
          <a:prstGeom prst="rect">
            <a:avLst/>
          </a:prstGeom>
          <a:noFill/>
          <a:ln/>
        </p:spPr>
        <p:txBody>
          <a:bodyPr wrap="square" lIns="0" tIns="0" rIns="0" bIns="0" rtlCol="0" anchor="ctr"/>
          <a:lstStyle/>
          <a:p>
            <a:pPr indent="0" marL="0">
              <a:buNone/>
            </a:pPr>
            <a:r>
              <a:rPr lang="en-US" sz="3400" b="1" u="none"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ecommerceresearch.org/chatgpt-ads</a:t>
            </a:r>
            <a:endParaRPr lang="en-US" sz="3400" dirty="0"/>
          </a:p>
        </p:txBody>
      </p:sp>
      <p:sp>
        <p:nvSpPr>
          <p:cNvPr id="5" name="Text 3"/>
          <p:cNvSpPr/>
          <p:nvPr/>
        </p:nvSpPr>
        <p:spPr>
          <a:xfrm>
            <a:off x="914400" y="1627632"/>
            <a:ext cx="8257032" cy="685800"/>
          </a:xfrm>
          <a:prstGeom prst="rect">
            <a:avLst/>
          </a:prstGeom>
          <a:noFill/>
          <a:ln/>
        </p:spPr>
        <p:txBody>
          <a:bodyPr wrap="square" lIns="0" tIns="0" rIns="0" bIns="0" rtlCol="0" anchor="t"/>
          <a:lstStyle/>
          <a:p>
            <a:pPr indent="0" marL="0">
              <a:lnSpc>
                <a:spcPct val="105000"/>
              </a:lnSpc>
              <a:buNone/>
            </a:pPr>
            <a:r>
              <a:rPr lang="en-US" sz="1600" dirty="0">
                <a:solidFill>
                  <a:srgbClr val="C9D6E2"/>
                </a:solidFill>
                <a:latin typeface="Arial" pitchFamily="34" charset="0"/>
                <a:ea typeface="Arial" pitchFamily="34" charset="-122"/>
                <a:cs typeface="Arial" pitchFamily="34" charset="-120"/>
              </a:rPr>
              <a:t>The working paper, the full text, these slides, and updates by email.</a:t>
            </a:r>
            <a:endParaRPr lang="en-US" sz="1600" dirty="0"/>
          </a:p>
        </p:txBody>
      </p:sp>
      <p:sp>
        <p:nvSpPr>
          <p:cNvPr id="6" name="Shape 4"/>
          <p:cNvSpPr/>
          <p:nvPr/>
        </p:nvSpPr>
        <p:spPr>
          <a:xfrm>
            <a:off x="9628632" y="502920"/>
            <a:ext cx="1874520" cy="1874520"/>
          </a:xfrm>
          <a:prstGeom prst="roundRect">
            <a:avLst>
              <a:gd name="adj" fmla="val 3902"/>
            </a:avLst>
          </a:prstGeom>
          <a:solidFill>
            <a:srgbClr val="FFFFFF"/>
          </a:solidFill>
          <a:ln/>
        </p:spPr>
      </p:sp>
      <p:pic>
        <p:nvPicPr>
          <p:cNvPr id="7" name="Image 0" descr="/home/ubuntu/ads-teaching-deck/assets/figures/qr-chatgpt-ads.png">    </p:cNvPr>
          <p:cNvPicPr>
            <a:picLocks noChangeAspect="1"/>
          </p:cNvPicPr>
          <p:nvPr/>
        </p:nvPicPr>
        <p:blipFill>
          <a:blip r:embed="rId2"/>
          <a:stretch>
            <a:fillRect/>
          </a:stretch>
        </p:blipFill>
        <p:spPr>
          <a:xfrm>
            <a:off x="9738360" y="612648"/>
            <a:ext cx="1655064" cy="1655064"/>
          </a:xfrm>
          <a:prstGeom prst="rect">
            <a:avLst/>
          </a:prstGeom>
        </p:spPr>
      </p:pic>
      <p:sp>
        <p:nvSpPr>
          <p:cNvPr id="8" name="Text 5"/>
          <p:cNvSpPr/>
          <p:nvPr/>
        </p:nvSpPr>
        <p:spPr>
          <a:xfrm>
            <a:off x="7799832" y="2432304"/>
            <a:ext cx="3703320" cy="256032"/>
          </a:xfrm>
          <a:prstGeom prst="rect">
            <a:avLst/>
          </a:prstGeom>
          <a:noFill/>
          <a:ln/>
        </p:spPr>
        <p:txBody>
          <a:bodyPr wrap="square" lIns="0" tIns="0" rIns="0" bIns="0" rtlCol="0" anchor="ctr"/>
          <a:lstStyle/>
          <a:p>
            <a:pPr algn="r" indent="0" marL="0">
              <a:buNone/>
            </a:pPr>
            <a:r>
              <a:rPr lang="en-US" sz="1100" dirty="0">
                <a:solidFill>
                  <a:srgbClr val="AFC0CE"/>
                </a:solidFill>
                <a:latin typeface="Arial" pitchFamily="34" charset="0"/>
                <a:ea typeface="Arial" pitchFamily="34" charset="-122"/>
                <a:cs typeface="Arial" pitchFamily="34" charset="-120"/>
              </a:rPr>
              <a:t>Scan: ecommerceresearch.org/chatgpt-ads</a:t>
            </a:r>
            <a:endParaRPr lang="en-US" sz="1100" dirty="0"/>
          </a:p>
        </p:txBody>
      </p:sp>
      <p:sp>
        <p:nvSpPr>
          <p:cNvPr id="9" name="Shape 6"/>
          <p:cNvSpPr/>
          <p:nvPr/>
        </p:nvSpPr>
        <p:spPr>
          <a:xfrm>
            <a:off x="914400" y="2816352"/>
            <a:ext cx="10588752" cy="0"/>
          </a:xfrm>
          <a:prstGeom prst="line">
            <a:avLst/>
          </a:prstGeom>
          <a:noFill/>
          <a:ln w="9525">
            <a:solidFill>
              <a:srgbClr val="3A5A7A"/>
            </a:solidFill>
            <a:prstDash val="solid"/>
          </a:ln>
        </p:spPr>
      </p:sp>
      <p:pic>
        <p:nvPicPr>
          <p:cNvPr id="10" name="Image 1" descr="/home/ubuntu/ads-teaching-deck/assets/figures/author-kaiser.png">    </p:cNvPr>
          <p:cNvPicPr>
            <a:picLocks noChangeAspect="1"/>
          </p:cNvPicPr>
          <p:nvPr/>
        </p:nvPicPr>
        <p:blipFill>
          <a:blip r:embed="rId3"/>
          <a:stretch>
            <a:fillRect/>
          </a:stretch>
        </p:blipFill>
        <p:spPr>
          <a:xfrm>
            <a:off x="914400" y="3035808"/>
            <a:ext cx="1466088" cy="1466088"/>
          </a:xfrm>
          <a:prstGeom prst="rect">
            <a:avLst/>
          </a:prstGeom>
        </p:spPr>
      </p:pic>
      <p:sp>
        <p:nvSpPr>
          <p:cNvPr id="11" name="Text 7"/>
          <p:cNvSpPr/>
          <p:nvPr/>
        </p:nvSpPr>
        <p:spPr>
          <a:xfrm>
            <a:off x="2654808" y="3035808"/>
            <a:ext cx="3348228" cy="36576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Maximilian Kaiser</a:t>
            </a:r>
            <a:endParaRPr lang="en-US" sz="2000" dirty="0"/>
          </a:p>
        </p:txBody>
      </p:sp>
      <p:sp>
        <p:nvSpPr>
          <p:cNvPr id="12" name="Text 8"/>
          <p:cNvSpPr/>
          <p:nvPr/>
        </p:nvSpPr>
        <p:spPr>
          <a:xfrm>
            <a:off x="2654808" y="3474720"/>
            <a:ext cx="3348228" cy="467868"/>
          </a:xfrm>
          <a:prstGeom prst="rect">
            <a:avLst/>
          </a:prstGeom>
          <a:noFill/>
          <a:ln/>
        </p:spPr>
        <p:txBody>
          <a:bodyPr wrap="square" lIns="0" tIns="0" rIns="0" bIns="0" rtlCol="0" anchor="t"/>
          <a:lstStyle/>
          <a:p>
            <a:pPr indent="0" marL="0">
              <a:lnSpc>
                <a:spcPct val="100000"/>
              </a:lnSpc>
              <a:buNone/>
            </a:pPr>
            <a:r>
              <a:rPr lang="en-US" sz="1500" dirty="0">
                <a:solidFill>
                  <a:srgbClr val="C9D6E2"/>
                </a:solidFill>
                <a:latin typeface="Arial" pitchFamily="34" charset="0"/>
                <a:ea typeface="Arial" pitchFamily="34" charset="-122"/>
                <a:cs typeface="Arial" pitchFamily="34" charset="-120"/>
              </a:rPr>
              <a:t>WU Vienna (Vienna University of</a:t>
            </a:r>
            <a:endParaRPr lang="en-US" sz="1500" dirty="0"/>
          </a:p>
          <a:p>
            <a:pPr indent="0" marL="0">
              <a:lnSpc>
                <a:spcPct val="100000"/>
              </a:lnSpc>
              <a:buNone/>
            </a:pPr>
            <a:r>
              <a:rPr lang="en-US" sz="1500" dirty="0">
                <a:solidFill>
                  <a:srgbClr val="C9D6E2"/>
                </a:solidFill>
                <a:latin typeface="Arial" pitchFamily="34" charset="0"/>
                <a:ea typeface="Arial" pitchFamily="34" charset="-122"/>
                <a:cs typeface="Arial" pitchFamily="34" charset="-120"/>
              </a:rPr>
              <a:t>Economics and Business)</a:t>
            </a:r>
            <a:endParaRPr lang="en-US" sz="1500" dirty="0"/>
          </a:p>
        </p:txBody>
      </p:sp>
      <p:sp>
        <p:nvSpPr>
          <p:cNvPr id="13" name="Text 9"/>
          <p:cNvSpPr/>
          <p:nvPr/>
        </p:nvSpPr>
        <p:spPr>
          <a:xfrm>
            <a:off x="2654808" y="4015740"/>
            <a:ext cx="3348228" cy="261366"/>
          </a:xfrm>
          <a:prstGeom prst="rect">
            <a:avLst/>
          </a:prstGeom>
          <a:noFill/>
          <a:ln/>
        </p:spPr>
        <p:txBody>
          <a:bodyPr wrap="square" lIns="0" tIns="0" rIns="0" bIns="0" rtlCol="0" anchor="t"/>
          <a:lstStyle/>
          <a:p>
            <a:pPr indent="0" marL="0">
              <a:buNone/>
            </a:pPr>
            <a:r>
              <a:rPr lang="en-US" sz="1500" u="none" dirty="0">
                <a:solidFill>
                  <a:srgbClr val="E7B4A1"/>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research@maximiliankaiser.org</a:t>
            </a:r>
            <a:endParaRPr lang="en-US" sz="1500" dirty="0"/>
          </a:p>
        </p:txBody>
      </p:sp>
      <p:sp>
        <p:nvSpPr>
          <p:cNvPr id="14" name="Text 10"/>
          <p:cNvSpPr/>
          <p:nvPr/>
        </p:nvSpPr>
        <p:spPr>
          <a:xfrm>
            <a:off x="2654808" y="4277106"/>
            <a:ext cx="3348228" cy="224790"/>
          </a:xfrm>
          <a:prstGeom prst="rect">
            <a:avLst/>
          </a:prstGeom>
          <a:noFill/>
          <a:ln/>
        </p:spPr>
        <p:txBody>
          <a:bodyPr wrap="square" lIns="0" tIns="0" rIns="0" bIns="0" rtlCol="0" anchor="b"/>
          <a:lstStyle/>
          <a:p>
            <a:pPr indent="0" marL="0">
              <a:buNone/>
            </a:pPr>
            <a:r>
              <a:rPr lang="en-US" sz="1500" u="none" dirty="0">
                <a:solidFill>
                  <a:srgbClr val="E7B4A1"/>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LinkedIn</a:t>
            </a:r>
            <a:endParaRPr lang="en-US" sz="1500" dirty="0"/>
          </a:p>
        </p:txBody>
      </p:sp>
      <p:pic>
        <p:nvPicPr>
          <p:cNvPr id="15" name="Image 2" descr="/home/ubuntu/ads-teaching-deck/assets/figures/author-schulze.png">    </p:cNvPr>
          <p:cNvPicPr>
            <a:picLocks noChangeAspect="1"/>
          </p:cNvPicPr>
          <p:nvPr/>
        </p:nvPicPr>
        <p:blipFill>
          <a:blip r:embed="rId6"/>
          <a:stretch>
            <a:fillRect/>
          </a:stretch>
        </p:blipFill>
        <p:spPr>
          <a:xfrm>
            <a:off x="6414516" y="3035808"/>
            <a:ext cx="1466088" cy="1466088"/>
          </a:xfrm>
          <a:prstGeom prst="rect">
            <a:avLst/>
          </a:prstGeom>
        </p:spPr>
      </p:pic>
      <p:sp>
        <p:nvSpPr>
          <p:cNvPr id="16" name="Text 11"/>
          <p:cNvSpPr/>
          <p:nvPr/>
        </p:nvSpPr>
        <p:spPr>
          <a:xfrm>
            <a:off x="8154924" y="3035808"/>
            <a:ext cx="3348228" cy="365760"/>
          </a:xfrm>
          <a:prstGeom prst="rect">
            <a:avLst/>
          </a:prstGeom>
          <a:noFill/>
          <a:ln/>
        </p:spPr>
        <p:txBody>
          <a:bodyPr wrap="square" lIns="0" tIns="0" rIns="0" bIns="0" rtlCol="0" anchor="t"/>
          <a:lstStyle/>
          <a:p>
            <a:pPr indent="0" marL="0">
              <a:buNone/>
            </a:pPr>
            <a:r>
              <a:rPr lang="en-US" sz="2000" b="1" dirty="0">
                <a:solidFill>
                  <a:srgbClr val="FFFFFF"/>
                </a:solidFill>
                <a:latin typeface="Arial" pitchFamily="34" charset="0"/>
                <a:ea typeface="Arial" pitchFamily="34" charset="-122"/>
                <a:cs typeface="Arial" pitchFamily="34" charset="-120"/>
              </a:rPr>
              <a:t>Christian Schulze</a:t>
            </a:r>
            <a:endParaRPr lang="en-US" sz="2000" dirty="0"/>
          </a:p>
        </p:txBody>
      </p:sp>
      <p:sp>
        <p:nvSpPr>
          <p:cNvPr id="17" name="Text 12"/>
          <p:cNvSpPr/>
          <p:nvPr/>
        </p:nvSpPr>
        <p:spPr>
          <a:xfrm>
            <a:off x="8154924" y="3474720"/>
            <a:ext cx="3348228" cy="467868"/>
          </a:xfrm>
          <a:prstGeom prst="rect">
            <a:avLst/>
          </a:prstGeom>
          <a:noFill/>
          <a:ln/>
        </p:spPr>
        <p:txBody>
          <a:bodyPr wrap="square" lIns="0" tIns="0" rIns="0" bIns="0" rtlCol="0" anchor="t"/>
          <a:lstStyle/>
          <a:p>
            <a:pPr indent="0" marL="0">
              <a:lnSpc>
                <a:spcPct val="100000"/>
              </a:lnSpc>
              <a:buNone/>
            </a:pPr>
            <a:r>
              <a:rPr lang="en-US" sz="1500" dirty="0">
                <a:solidFill>
                  <a:srgbClr val="C9D6E2"/>
                </a:solidFill>
                <a:latin typeface="Arial" pitchFamily="34" charset="0"/>
                <a:ea typeface="Arial" pitchFamily="34" charset="-122"/>
                <a:cs typeface="Arial" pitchFamily="34" charset="-120"/>
              </a:rPr>
              <a:t>Frankfurt School of</a:t>
            </a:r>
            <a:endParaRPr lang="en-US" sz="1500" dirty="0"/>
          </a:p>
          <a:p>
            <a:pPr indent="0" marL="0">
              <a:lnSpc>
                <a:spcPct val="100000"/>
              </a:lnSpc>
              <a:buNone/>
            </a:pPr>
            <a:r>
              <a:rPr lang="en-US" sz="1500" dirty="0">
                <a:solidFill>
                  <a:srgbClr val="C9D6E2"/>
                </a:solidFill>
                <a:latin typeface="Arial" pitchFamily="34" charset="0"/>
                <a:ea typeface="Arial" pitchFamily="34" charset="-122"/>
                <a:cs typeface="Arial" pitchFamily="34" charset="-120"/>
              </a:rPr>
              <a:t>Finance &amp; Management</a:t>
            </a:r>
            <a:endParaRPr lang="en-US" sz="1500" dirty="0"/>
          </a:p>
        </p:txBody>
      </p:sp>
      <p:sp>
        <p:nvSpPr>
          <p:cNvPr id="18" name="Text 13"/>
          <p:cNvSpPr/>
          <p:nvPr/>
        </p:nvSpPr>
        <p:spPr>
          <a:xfrm>
            <a:off x="8154924" y="4015740"/>
            <a:ext cx="3348228" cy="261366"/>
          </a:xfrm>
          <a:prstGeom prst="rect">
            <a:avLst/>
          </a:prstGeom>
          <a:noFill/>
          <a:ln/>
        </p:spPr>
        <p:txBody>
          <a:bodyPr wrap="square" lIns="0" tIns="0" rIns="0" bIns="0" rtlCol="0" anchor="t"/>
          <a:lstStyle/>
          <a:p>
            <a:pPr indent="0" marL="0">
              <a:buNone/>
            </a:pPr>
            <a:r>
              <a:rPr lang="en-US" sz="1500" u="none" dirty="0">
                <a:solidFill>
                  <a:srgbClr val="E7B4A1"/>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email@christian-schulze.de</a:t>
            </a:r>
            <a:endParaRPr lang="en-US" sz="1500" dirty="0"/>
          </a:p>
        </p:txBody>
      </p:sp>
      <p:sp>
        <p:nvSpPr>
          <p:cNvPr id="19" name="Text 14"/>
          <p:cNvSpPr/>
          <p:nvPr/>
        </p:nvSpPr>
        <p:spPr>
          <a:xfrm>
            <a:off x="8154924" y="4277106"/>
            <a:ext cx="3348228" cy="224790"/>
          </a:xfrm>
          <a:prstGeom prst="rect">
            <a:avLst/>
          </a:prstGeom>
          <a:noFill/>
          <a:ln/>
        </p:spPr>
        <p:txBody>
          <a:bodyPr wrap="square" lIns="0" tIns="0" rIns="0" bIns="0" rtlCol="0" anchor="b"/>
          <a:lstStyle/>
          <a:p>
            <a:pPr indent="0" marL="0">
              <a:buNone/>
            </a:pPr>
            <a:r>
              <a:rPr lang="en-US" sz="1500" u="none" dirty="0">
                <a:solidFill>
                  <a:srgbClr val="E7B4A1"/>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LinkedIn</a:t>
            </a:r>
            <a:endParaRPr lang="en-US" sz="1500" dirty="0"/>
          </a:p>
        </p:txBody>
      </p:sp>
      <p:sp>
        <p:nvSpPr>
          <p:cNvPr id="20" name="Shape 15"/>
          <p:cNvSpPr/>
          <p:nvPr/>
        </p:nvSpPr>
        <p:spPr>
          <a:xfrm>
            <a:off x="914400" y="4703064"/>
            <a:ext cx="10588752" cy="0"/>
          </a:xfrm>
          <a:prstGeom prst="line">
            <a:avLst/>
          </a:prstGeom>
          <a:noFill/>
          <a:ln w="9525">
            <a:solidFill>
              <a:srgbClr val="3A5A7A"/>
            </a:solidFill>
            <a:prstDash val="solid"/>
          </a:ln>
        </p:spPr>
      </p:sp>
      <p:sp>
        <p:nvSpPr>
          <p:cNvPr id="21" name="Text 16"/>
          <p:cNvSpPr/>
          <p:nvPr/>
        </p:nvSpPr>
        <p:spPr>
          <a:xfrm>
            <a:off x="914400" y="4885944"/>
            <a:ext cx="2743200" cy="274320"/>
          </a:xfrm>
          <a:prstGeom prst="rect">
            <a:avLst/>
          </a:prstGeom>
          <a:noFill/>
          <a:ln/>
        </p:spPr>
        <p:txBody>
          <a:bodyPr wrap="square" lIns="0" tIns="0" rIns="0" bIns="0" rtlCol="0" anchor="ctr"/>
          <a:lstStyle/>
          <a:p>
            <a:pPr indent="0" marL="0">
              <a:buNone/>
            </a:pPr>
            <a:r>
              <a:rPr lang="en-US" sz="1200" b="1" dirty="0">
                <a:solidFill>
                  <a:srgbClr val="E7B4A1"/>
                </a:solidFill>
                <a:latin typeface="Arial" pitchFamily="34" charset="0"/>
                <a:ea typeface="Arial" pitchFamily="34" charset="-122"/>
                <a:cs typeface="Arial" pitchFamily="34" charset="-120"/>
              </a:rPr>
              <a:t>How to cite</a:t>
            </a:r>
            <a:endParaRPr lang="en-US" sz="1200" dirty="0"/>
          </a:p>
        </p:txBody>
      </p:sp>
      <p:sp>
        <p:nvSpPr>
          <p:cNvPr id="22" name="Text 17"/>
          <p:cNvSpPr/>
          <p:nvPr/>
        </p:nvSpPr>
        <p:spPr>
          <a:xfrm>
            <a:off x="914400" y="5178552"/>
            <a:ext cx="10588752" cy="548640"/>
          </a:xfrm>
          <a:prstGeom prst="rect">
            <a:avLst/>
          </a:prstGeom>
          <a:noFill/>
          <a:ln/>
        </p:spPr>
        <p:txBody>
          <a:bodyPr wrap="square" lIns="0" tIns="0" rIns="0" bIns="0" rtlCol="0" anchor="t"/>
          <a:lstStyle/>
          <a:p>
            <a:pPr indent="0" marL="0">
              <a:lnSpc>
                <a:spcPct val="105000"/>
              </a:lnSpc>
              <a:buNone/>
            </a:pPr>
            <a:r>
              <a:rPr lang="en-US" sz="1300" dirty="0">
                <a:solidFill>
                  <a:srgbClr val="C9D6E2"/>
                </a:solidFill>
                <a:latin typeface="Arial" pitchFamily="34" charset="0"/>
                <a:ea typeface="Arial" pitchFamily="34" charset="-122"/>
                <a:cs typeface="Arial" pitchFamily="34" charset="-120"/>
              </a:rPr>
              <a:t>Kaiser, M., &amp; Schulze, C. (2026). Can Advertising Fund Free AI? Evidence from ChatGPT’s International Advertising Rollout. Working paper, version 1, October 2026.</a:t>
            </a:r>
            <a:endParaRPr lang="en-US" sz="1300" dirty="0"/>
          </a:p>
        </p:txBody>
      </p:sp>
      <p:sp>
        <p:nvSpPr>
          <p:cNvPr id="23" name="Text 18"/>
          <p:cNvSpPr/>
          <p:nvPr/>
        </p:nvSpPr>
        <p:spPr>
          <a:xfrm>
            <a:off x="914400" y="5782056"/>
            <a:ext cx="10588752" cy="365760"/>
          </a:xfrm>
          <a:prstGeom prst="rect">
            <a:avLst/>
          </a:prstGeom>
          <a:noFill/>
          <a:ln/>
        </p:spPr>
        <p:txBody>
          <a:bodyPr wrap="square" lIns="0" tIns="0" rIns="0" bIns="0" rtlCol="0" anchor="t"/>
          <a:lstStyle/>
          <a:p>
            <a:pPr indent="0" marL="0">
              <a:buNone/>
            </a:pPr>
            <a:r>
              <a:rPr lang="en-US" sz="1100" dirty="0">
                <a:solidFill>
                  <a:srgbClr val="AFC0CE"/>
                </a:solidFill>
                <a:latin typeface="Arial" pitchFamily="34" charset="0"/>
                <a:ea typeface="Arial" pitchFamily="34" charset="-122"/>
                <a:cs typeface="Arial" pitchFamily="34" charset="-120"/>
              </a:rPr>
              <a:t>Figures are the authors’ own, reproduced from the working paper. The paper is under review; results may change in later versions.</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Frankfurt School of Finance and Management; Vienna University of Economics and Business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 Advertising Fund Free AI? Evidence from ChatGPT’s International Advertising Rollout</dc:title>
  <dc:subject>PptxGenJS Presentation</dc:subject>
  <dc:creator>Maximilian Kaiser; Christian Schulze</dc:creator>
  <cp:lastModifiedBy>Maximilian Kaiser; Christian Schulze</cp:lastModifiedBy>
  <cp:revision>1</cp:revision>
  <dcterms:created xsi:type="dcterms:W3CDTF">2026-11-02T09:41:06Z</dcterms:created>
  <dcterms:modified xsi:type="dcterms:W3CDTF">2026-11-02T09:41:06Z</dcterms:modified>
</cp:coreProperties>
</file>